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.xml" ContentType="application/inkml+xml"/>
  <Override PartName="/ppt/notesSlides/notesSlide18.xml" ContentType="application/vnd.openxmlformats-officedocument.presentationml.notesSlide+xml"/>
  <Override PartName="/ppt/ink/ink2.xml" ContentType="application/inkml+xml"/>
  <Override PartName="/ppt/notesSlides/notesSlide19.xml" ContentType="application/vnd.openxmlformats-officedocument.presentationml.notesSlide+xml"/>
  <Override PartName="/ppt/ink/ink3.xml" ContentType="application/inkml+xml"/>
  <Override PartName="/ppt/notesSlides/notesSlide20.xml" ContentType="application/vnd.openxmlformats-officedocument.presentationml.notesSlide+xml"/>
  <Override PartName="/ppt/ink/ink4.xml" ContentType="application/inkml+xml"/>
  <Override PartName="/ppt/notesSlides/notesSlide21.xml" ContentType="application/vnd.openxmlformats-officedocument.presentationml.notesSlide+xml"/>
  <Override PartName="/ppt/ink/ink5.xml" ContentType="application/inkml+xml"/>
  <Override PartName="/ppt/notesSlides/notesSlide22.xml" ContentType="application/vnd.openxmlformats-officedocument.presentationml.notesSlide+xml"/>
  <Override PartName="/ppt/ink/ink6.xml" ContentType="application/inkml+xml"/>
  <Override PartName="/ppt/notesSlides/notesSlide23.xml" ContentType="application/vnd.openxmlformats-officedocument.presentationml.notesSlide+xml"/>
  <Override PartName="/ppt/ink/ink7.xml" ContentType="application/inkml+xml"/>
  <Override PartName="/ppt/notesSlides/notesSlide24.xml" ContentType="application/vnd.openxmlformats-officedocument.presentationml.notesSlide+xml"/>
  <Override PartName="/ppt/ink/ink8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ink/ink9.xml" ContentType="application/inkml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50" r:id="rId1"/>
  </p:sldMasterIdLst>
  <p:notesMasterIdLst>
    <p:notesMasterId r:id="rId58"/>
  </p:notesMasterIdLst>
  <p:sldIdLst>
    <p:sldId id="291" r:id="rId2"/>
    <p:sldId id="292" r:id="rId3"/>
    <p:sldId id="293" r:id="rId4"/>
    <p:sldId id="294" r:id="rId5"/>
    <p:sldId id="328" r:id="rId6"/>
    <p:sldId id="327" r:id="rId7"/>
    <p:sldId id="329" r:id="rId8"/>
    <p:sldId id="295" r:id="rId9"/>
    <p:sldId id="380" r:id="rId10"/>
    <p:sldId id="359" r:id="rId11"/>
    <p:sldId id="296" r:id="rId12"/>
    <p:sldId id="381" r:id="rId13"/>
    <p:sldId id="362" r:id="rId14"/>
    <p:sldId id="361" r:id="rId15"/>
    <p:sldId id="360" r:id="rId16"/>
    <p:sldId id="358" r:id="rId17"/>
    <p:sldId id="334" r:id="rId18"/>
    <p:sldId id="386" r:id="rId19"/>
    <p:sldId id="382" r:id="rId20"/>
    <p:sldId id="298" r:id="rId21"/>
    <p:sldId id="364" r:id="rId22"/>
    <p:sldId id="388" r:id="rId23"/>
    <p:sldId id="392" r:id="rId24"/>
    <p:sldId id="391" r:id="rId25"/>
    <p:sldId id="367" r:id="rId26"/>
    <p:sldId id="357" r:id="rId27"/>
    <p:sldId id="301" r:id="rId28"/>
    <p:sldId id="369" r:id="rId29"/>
    <p:sldId id="397" r:id="rId30"/>
    <p:sldId id="399" r:id="rId31"/>
    <p:sldId id="370" r:id="rId32"/>
    <p:sldId id="319" r:id="rId33"/>
    <p:sldId id="371" r:id="rId34"/>
    <p:sldId id="356" r:id="rId35"/>
    <p:sldId id="340" r:id="rId36"/>
    <p:sldId id="372" r:id="rId37"/>
    <p:sldId id="394" r:id="rId38"/>
    <p:sldId id="373" r:id="rId39"/>
    <p:sldId id="395" r:id="rId40"/>
    <p:sldId id="374" r:id="rId41"/>
    <p:sldId id="316" r:id="rId42"/>
    <p:sldId id="376" r:id="rId43"/>
    <p:sldId id="393" r:id="rId44"/>
    <p:sldId id="378" r:id="rId45"/>
    <p:sldId id="377" r:id="rId46"/>
    <p:sldId id="346" r:id="rId47"/>
    <p:sldId id="379" r:id="rId48"/>
    <p:sldId id="355" r:id="rId49"/>
    <p:sldId id="326" r:id="rId50"/>
    <p:sldId id="317" r:id="rId51"/>
    <p:sldId id="309" r:id="rId52"/>
    <p:sldId id="396" r:id="rId53"/>
    <p:sldId id="342" r:id="rId54"/>
    <p:sldId id="343" r:id="rId55"/>
    <p:sldId id="344" r:id="rId56"/>
    <p:sldId id="345" r:id="rId5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5E00"/>
    <a:srgbClr val="FFFD78"/>
    <a:srgbClr val="CD78A7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80714"/>
  </p:normalViewPr>
  <p:slideViewPr>
    <p:cSldViewPr snapToGrid="0">
      <p:cViewPr varScale="1">
        <p:scale>
          <a:sx n="101" d="100"/>
          <a:sy n="101" d="100"/>
        </p:scale>
        <p:origin x="216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15:47:25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15:47:25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15:47:25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15:47:25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15:47:25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15:47:25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15:47:25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15:47:25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15:47:25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f6e8ccec0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f6e8ccec0e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271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f6e8ccec0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f6e8ccec0e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Increase</a:t>
            </a:r>
            <a:r>
              <a:rPr lang="fr-FR" dirty="0"/>
              <a:t> </a:t>
            </a:r>
            <a:r>
              <a:rPr lang="fr-FR" dirty="0" err="1"/>
              <a:t>realims</a:t>
            </a:r>
            <a:r>
              <a:rPr lang="fr-FR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More confidence in the </a:t>
            </a:r>
            <a:r>
              <a:rPr lang="fr-FR" dirty="0" err="1"/>
              <a:t>metrics</a:t>
            </a:r>
            <a:r>
              <a:rPr lang="fr-FR" dirty="0"/>
              <a:t> </a:t>
            </a:r>
            <a:r>
              <a:rPr lang="fr-FR" dirty="0" err="1"/>
              <a:t>drawn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model --&gt; ND and FD</a:t>
            </a:r>
          </a:p>
        </p:txBody>
      </p:sp>
    </p:spTree>
    <p:extLst>
      <p:ext uri="{BB962C8B-B14F-4D97-AF65-F5344CB8AC3E}">
        <p14:creationId xmlns:p14="http://schemas.microsoft.com/office/powerpoint/2010/main" val="322657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f6e8ccec0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f6e8ccec0e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Increase</a:t>
            </a:r>
            <a:r>
              <a:rPr lang="fr-FR" dirty="0"/>
              <a:t> </a:t>
            </a:r>
            <a:r>
              <a:rPr lang="fr-FR" dirty="0" err="1"/>
              <a:t>realims</a:t>
            </a:r>
            <a:r>
              <a:rPr lang="fr-FR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More confidence in the </a:t>
            </a:r>
            <a:r>
              <a:rPr lang="fr-FR" dirty="0" err="1"/>
              <a:t>metrics</a:t>
            </a:r>
            <a:r>
              <a:rPr lang="fr-FR" dirty="0"/>
              <a:t> </a:t>
            </a:r>
            <a:r>
              <a:rPr lang="fr-FR" dirty="0" err="1"/>
              <a:t>drawn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model --&gt; ND and FD</a:t>
            </a:r>
          </a:p>
        </p:txBody>
      </p:sp>
    </p:spTree>
    <p:extLst>
      <p:ext uri="{BB962C8B-B14F-4D97-AF65-F5344CB8AC3E}">
        <p14:creationId xmlns:p14="http://schemas.microsoft.com/office/powerpoint/2010/main" val="38041119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8051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8255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4639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38778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f6e8ccec0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f6e8ccec0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Abundance</a:t>
            </a:r>
            <a:r>
              <a:rPr lang="fr-FR" dirty="0"/>
              <a:t> or </a:t>
            </a:r>
            <a:r>
              <a:rPr lang="fr-FR" dirty="0" err="1"/>
              <a:t>density</a:t>
            </a:r>
            <a:r>
              <a:rPr lang="fr-FR" dirty="0"/>
              <a:t>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88763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f6e8ccec0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f6e8ccec0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Abundance</a:t>
            </a:r>
            <a:r>
              <a:rPr lang="fr-FR" dirty="0"/>
              <a:t> or </a:t>
            </a:r>
            <a:r>
              <a:rPr lang="fr-FR" dirty="0" err="1"/>
              <a:t>density</a:t>
            </a:r>
            <a:r>
              <a:rPr lang="fr-FR" dirty="0"/>
              <a:t>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55384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f6e8ccec0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f6e8ccec0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Abundance</a:t>
            </a:r>
            <a:r>
              <a:rPr lang="fr-FR" dirty="0"/>
              <a:t> or </a:t>
            </a:r>
            <a:r>
              <a:rPr lang="fr-FR" dirty="0" err="1"/>
              <a:t>density</a:t>
            </a:r>
            <a:r>
              <a:rPr lang="fr-FR" dirty="0"/>
              <a:t>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1455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85256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f6e8ccec0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f6e8ccec0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Abundance</a:t>
            </a:r>
            <a:r>
              <a:rPr lang="fr-FR" dirty="0"/>
              <a:t> or </a:t>
            </a:r>
            <a:r>
              <a:rPr lang="fr-FR" dirty="0" err="1"/>
              <a:t>density</a:t>
            </a:r>
            <a:r>
              <a:rPr lang="fr-FR" dirty="0"/>
              <a:t>? 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f6e8ccec0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f6e8ccec0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Abundance</a:t>
            </a:r>
            <a:r>
              <a:rPr lang="fr-FR" dirty="0"/>
              <a:t> or </a:t>
            </a:r>
            <a:r>
              <a:rPr lang="fr-FR" dirty="0" err="1"/>
              <a:t>density</a:t>
            </a:r>
            <a:r>
              <a:rPr lang="fr-FR" dirty="0"/>
              <a:t>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79122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f6e8ccec0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f6e8ccec0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Equations ??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93339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f6e8ccec0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f6e8ccec0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Equations ??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064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f6e8ccec0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f6e8ccec0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Equations ??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96737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81456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90616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6e8ccec0e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f6e8ccec0e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6e8ccec0e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6e8ccec0e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6108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6e8ccec0e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6e8ccec0e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6797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13024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6e8ccec0e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6e8ccec0e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9154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51396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06179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CHFU 14 inter  beta </a:t>
            </a:r>
          </a:p>
          <a:p>
            <a:r>
              <a:rPr lang="en-GB" dirty="0"/>
              <a:t>Beta intra</a:t>
            </a:r>
          </a:p>
          <a:p>
            <a:r>
              <a:rPr lang="en-GB" dirty="0"/>
              <a:t>CHFU and MESU 2 years </a:t>
            </a:r>
          </a:p>
        </p:txBody>
      </p:sp>
    </p:spTree>
    <p:extLst>
      <p:ext uri="{BB962C8B-B14F-4D97-AF65-F5344CB8AC3E}">
        <p14:creationId xmlns:p14="http://schemas.microsoft.com/office/powerpoint/2010/main" val="15155004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CHFU 14 inter  beta </a:t>
            </a:r>
          </a:p>
          <a:p>
            <a:r>
              <a:rPr lang="en-GB" dirty="0"/>
              <a:t>Beta intra</a:t>
            </a:r>
          </a:p>
          <a:p>
            <a:r>
              <a:rPr lang="en-GB" dirty="0"/>
              <a:t>CHFU and MESU 2 years </a:t>
            </a:r>
          </a:p>
        </p:txBody>
      </p:sp>
    </p:spTree>
    <p:extLst>
      <p:ext uri="{BB962C8B-B14F-4D97-AF65-F5344CB8AC3E}">
        <p14:creationId xmlns:p14="http://schemas.microsoft.com/office/powerpoint/2010/main" val="1631830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f6e8ccec0e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f6e8ccec0e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59426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f6e8ccec0e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f6e8ccec0e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70046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f6e8ccec0e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f6e8ccec0e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92223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37072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8773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45370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f6e8ccec0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f6e8ccec0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Abundance</a:t>
            </a:r>
            <a:r>
              <a:rPr lang="fr-FR" dirty="0"/>
              <a:t> or </a:t>
            </a:r>
            <a:r>
              <a:rPr lang="fr-FR" dirty="0" err="1"/>
              <a:t>density</a:t>
            </a:r>
            <a:r>
              <a:rPr lang="fr-FR" dirty="0"/>
              <a:t>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75635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04584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6e8ccec0e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6e8ccec0e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466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396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6848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8198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3050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f6e8ccec0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f6e8ccec0e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1902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f6e8ccec0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f6e8ccec0e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162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106078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0814558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400408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454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9051085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915351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4674517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3772282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6921069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38313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0892488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094002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247655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ngreso2021.aeet.org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jp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png"/><Relationship Id="rId12" Type="http://schemas.openxmlformats.org/officeDocument/2006/relationships/image" Target="../media/image60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59.png"/><Relationship Id="rId5" Type="http://schemas.openxmlformats.org/officeDocument/2006/relationships/customXml" Target="../ink/ink1.xml"/><Relationship Id="rId10" Type="http://schemas.openxmlformats.org/officeDocument/2006/relationships/image" Target="../media/image58.svg"/><Relationship Id="rId4" Type="http://schemas.openxmlformats.org/officeDocument/2006/relationships/image" Target="../media/image56.svg"/><Relationship Id="rId9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png"/><Relationship Id="rId12" Type="http://schemas.openxmlformats.org/officeDocument/2006/relationships/image" Target="../media/image60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59.png"/><Relationship Id="rId5" Type="http://schemas.openxmlformats.org/officeDocument/2006/relationships/customXml" Target="../ink/ink2.xml"/><Relationship Id="rId10" Type="http://schemas.openxmlformats.org/officeDocument/2006/relationships/image" Target="../media/image58.svg"/><Relationship Id="rId4" Type="http://schemas.openxmlformats.org/officeDocument/2006/relationships/image" Target="../media/image56.svg"/><Relationship Id="rId9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1.png"/><Relationship Id="rId12" Type="http://schemas.openxmlformats.org/officeDocument/2006/relationships/image" Target="../media/image60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59.png"/><Relationship Id="rId5" Type="http://schemas.openxmlformats.org/officeDocument/2006/relationships/customXml" Target="../ink/ink3.xml"/><Relationship Id="rId10" Type="http://schemas.openxmlformats.org/officeDocument/2006/relationships/image" Target="../media/image58.svg"/><Relationship Id="rId4" Type="http://schemas.openxmlformats.org/officeDocument/2006/relationships/image" Target="../media/image62.svg"/><Relationship Id="rId9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svg"/><Relationship Id="rId3" Type="http://schemas.openxmlformats.org/officeDocument/2006/relationships/image" Target="../media/image7.jpg"/><Relationship Id="rId21" Type="http://schemas.openxmlformats.org/officeDocument/2006/relationships/image" Target="../media/image25.pn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20" Type="http://schemas.openxmlformats.org/officeDocument/2006/relationships/image" Target="../media/image2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sv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svg"/><Relationship Id="rId22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1.png"/><Relationship Id="rId12" Type="http://schemas.openxmlformats.org/officeDocument/2006/relationships/image" Target="../media/image60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59.png"/><Relationship Id="rId5" Type="http://schemas.openxmlformats.org/officeDocument/2006/relationships/customXml" Target="../ink/ink4.xml"/><Relationship Id="rId10" Type="http://schemas.openxmlformats.org/officeDocument/2006/relationships/image" Target="../media/image58.svg"/><Relationship Id="rId4" Type="http://schemas.openxmlformats.org/officeDocument/2006/relationships/image" Target="../media/image62.svg"/><Relationship Id="rId9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3.png"/><Relationship Id="rId7" Type="http://schemas.openxmlformats.org/officeDocument/2006/relationships/customXml" Target="../ink/ink5.xml"/><Relationship Id="rId12" Type="http://schemas.openxmlformats.org/officeDocument/2006/relationships/image" Target="../media/image60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svg"/><Relationship Id="rId11" Type="http://schemas.openxmlformats.org/officeDocument/2006/relationships/image" Target="../media/image59.png"/><Relationship Id="rId5" Type="http://schemas.openxmlformats.org/officeDocument/2006/relationships/image" Target="../media/image61.png"/><Relationship Id="rId10" Type="http://schemas.openxmlformats.org/officeDocument/2006/relationships/image" Target="../media/image58.svg"/><Relationship Id="rId4" Type="http://schemas.openxmlformats.org/officeDocument/2006/relationships/image" Target="../media/image64.svg"/><Relationship Id="rId9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customXml" Target="../ink/ink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9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customXml" Target="../ink/ink7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9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customXml" Target="../ink/ink8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10" Type="http://schemas.openxmlformats.org/officeDocument/2006/relationships/image" Target="../media/image67.png"/><Relationship Id="rId9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5.png"/><Relationship Id="rId18" Type="http://schemas.openxmlformats.org/officeDocument/2006/relationships/image" Target="../media/image38.svg"/><Relationship Id="rId26" Type="http://schemas.openxmlformats.org/officeDocument/2006/relationships/image" Target="../media/image42.svg"/><Relationship Id="rId3" Type="http://schemas.openxmlformats.org/officeDocument/2006/relationships/image" Target="../media/image27.png"/><Relationship Id="rId21" Type="http://schemas.openxmlformats.org/officeDocument/2006/relationships/image" Target="../media/image18.svg"/><Relationship Id="rId7" Type="http://schemas.openxmlformats.org/officeDocument/2006/relationships/image" Target="../media/image30.svg"/><Relationship Id="rId12" Type="http://schemas.openxmlformats.org/officeDocument/2006/relationships/image" Target="../media/image14.png"/><Relationship Id="rId17" Type="http://schemas.openxmlformats.org/officeDocument/2006/relationships/image" Target="../media/image37.png"/><Relationship Id="rId25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6.sv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24" Type="http://schemas.openxmlformats.org/officeDocument/2006/relationships/image" Target="../media/image40.svg"/><Relationship Id="rId5" Type="http://schemas.openxmlformats.org/officeDocument/2006/relationships/image" Target="../media/image7.jpg"/><Relationship Id="rId15" Type="http://schemas.openxmlformats.org/officeDocument/2006/relationships/image" Target="../media/image35.png"/><Relationship Id="rId23" Type="http://schemas.openxmlformats.org/officeDocument/2006/relationships/image" Target="../media/image39.png"/><Relationship Id="rId28" Type="http://schemas.openxmlformats.org/officeDocument/2006/relationships/image" Target="../media/image25.png"/><Relationship Id="rId10" Type="http://schemas.openxmlformats.org/officeDocument/2006/relationships/image" Target="../media/image33.png"/><Relationship Id="rId19" Type="http://schemas.openxmlformats.org/officeDocument/2006/relationships/image" Target="../media/image19.png"/><Relationship Id="rId4" Type="http://schemas.openxmlformats.org/officeDocument/2006/relationships/image" Target="../media/image28.svg"/><Relationship Id="rId9" Type="http://schemas.openxmlformats.org/officeDocument/2006/relationships/image" Target="../media/image32.svg"/><Relationship Id="rId14" Type="http://schemas.openxmlformats.org/officeDocument/2006/relationships/image" Target="../media/image16.png"/><Relationship Id="rId22" Type="http://schemas.openxmlformats.org/officeDocument/2006/relationships/image" Target="../media/image20.png"/><Relationship Id="rId27" Type="http://schemas.openxmlformats.org/officeDocument/2006/relationships/image" Target="../media/image2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26.png"/><Relationship Id="rId18" Type="http://schemas.openxmlformats.org/officeDocument/2006/relationships/image" Target="../media/image46.svg"/><Relationship Id="rId26" Type="http://schemas.openxmlformats.org/officeDocument/2006/relationships/image" Target="../media/image20.png"/><Relationship Id="rId3" Type="http://schemas.openxmlformats.org/officeDocument/2006/relationships/image" Target="../media/image7.jpg"/><Relationship Id="rId21" Type="http://schemas.openxmlformats.org/officeDocument/2006/relationships/image" Target="../media/image30.svg"/><Relationship Id="rId7" Type="http://schemas.openxmlformats.org/officeDocument/2006/relationships/image" Target="../media/image35.png"/><Relationship Id="rId12" Type="http://schemas.openxmlformats.org/officeDocument/2006/relationships/image" Target="../media/image44.svg"/><Relationship Id="rId17" Type="http://schemas.openxmlformats.org/officeDocument/2006/relationships/image" Target="../media/image45.png"/><Relationship Id="rId25" Type="http://schemas.openxmlformats.org/officeDocument/2006/relationships/image" Target="../media/image18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43.png"/><Relationship Id="rId24" Type="http://schemas.openxmlformats.org/officeDocument/2006/relationships/image" Target="../media/image17.png"/><Relationship Id="rId5" Type="http://schemas.openxmlformats.org/officeDocument/2006/relationships/image" Target="../media/image32.svg"/><Relationship Id="rId15" Type="http://schemas.openxmlformats.org/officeDocument/2006/relationships/image" Target="../media/image34.svg"/><Relationship Id="rId23" Type="http://schemas.openxmlformats.org/officeDocument/2006/relationships/image" Target="../media/image19.png"/><Relationship Id="rId10" Type="http://schemas.openxmlformats.org/officeDocument/2006/relationships/image" Target="../media/image38.svg"/><Relationship Id="rId19" Type="http://schemas.openxmlformats.org/officeDocument/2006/relationships/image" Target="../media/image25.png"/><Relationship Id="rId4" Type="http://schemas.openxmlformats.org/officeDocument/2006/relationships/image" Target="../media/image31.png"/><Relationship Id="rId9" Type="http://schemas.openxmlformats.org/officeDocument/2006/relationships/image" Target="../media/image37.png"/><Relationship Id="rId14" Type="http://schemas.openxmlformats.org/officeDocument/2006/relationships/image" Target="../media/image33.png"/><Relationship Id="rId22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8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86.png"/><Relationship Id="rId18" Type="http://schemas.openxmlformats.org/officeDocument/2006/relationships/image" Target="../media/image58.svg"/><Relationship Id="rId3" Type="http://schemas.openxmlformats.org/officeDocument/2006/relationships/image" Target="../media/image61.png"/><Relationship Id="rId21" Type="http://schemas.openxmlformats.org/officeDocument/2006/relationships/image" Target="../media/image90.png"/><Relationship Id="rId12" Type="http://schemas.openxmlformats.org/officeDocument/2006/relationships/image" Target="../media/image85.sv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89.svg"/><Relationship Id="rId20" Type="http://schemas.openxmlformats.org/officeDocument/2006/relationships/image" Target="../media/image60.svg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84.png"/><Relationship Id="rId5" Type="http://schemas.openxmlformats.org/officeDocument/2006/relationships/customXml" Target="../ink/ink9.xml"/><Relationship Id="rId15" Type="http://schemas.openxmlformats.org/officeDocument/2006/relationships/image" Target="../media/image88.png"/><Relationship Id="rId10" Type="http://schemas.openxmlformats.org/officeDocument/2006/relationships/image" Target="../media/image83.svg"/><Relationship Id="rId19" Type="http://schemas.openxmlformats.org/officeDocument/2006/relationships/image" Target="../media/image59.png"/><Relationship Id="rId4" Type="http://schemas.openxmlformats.org/officeDocument/2006/relationships/image" Target="../media/image62.svg"/><Relationship Id="rId9" Type="http://schemas.openxmlformats.org/officeDocument/2006/relationships/image" Target="../media/image82.png"/><Relationship Id="rId14" Type="http://schemas.openxmlformats.org/officeDocument/2006/relationships/image" Target="../media/image8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26.png"/><Relationship Id="rId18" Type="http://schemas.openxmlformats.org/officeDocument/2006/relationships/image" Target="../media/image46.svg"/><Relationship Id="rId26" Type="http://schemas.openxmlformats.org/officeDocument/2006/relationships/image" Target="../media/image20.png"/><Relationship Id="rId3" Type="http://schemas.openxmlformats.org/officeDocument/2006/relationships/image" Target="../media/image7.jpg"/><Relationship Id="rId21" Type="http://schemas.openxmlformats.org/officeDocument/2006/relationships/image" Target="../media/image30.svg"/><Relationship Id="rId7" Type="http://schemas.openxmlformats.org/officeDocument/2006/relationships/image" Target="../media/image35.png"/><Relationship Id="rId12" Type="http://schemas.openxmlformats.org/officeDocument/2006/relationships/image" Target="../media/image44.svg"/><Relationship Id="rId17" Type="http://schemas.openxmlformats.org/officeDocument/2006/relationships/image" Target="../media/image45.png"/><Relationship Id="rId25" Type="http://schemas.openxmlformats.org/officeDocument/2006/relationships/image" Target="../media/image18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6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43.png"/><Relationship Id="rId24" Type="http://schemas.openxmlformats.org/officeDocument/2006/relationships/image" Target="../media/image17.png"/><Relationship Id="rId5" Type="http://schemas.openxmlformats.org/officeDocument/2006/relationships/image" Target="../media/image32.svg"/><Relationship Id="rId15" Type="http://schemas.openxmlformats.org/officeDocument/2006/relationships/image" Target="../media/image34.svg"/><Relationship Id="rId23" Type="http://schemas.openxmlformats.org/officeDocument/2006/relationships/image" Target="../media/image19.png"/><Relationship Id="rId10" Type="http://schemas.openxmlformats.org/officeDocument/2006/relationships/image" Target="../media/image38.svg"/><Relationship Id="rId19" Type="http://schemas.openxmlformats.org/officeDocument/2006/relationships/image" Target="../media/image25.png"/><Relationship Id="rId4" Type="http://schemas.openxmlformats.org/officeDocument/2006/relationships/image" Target="../media/image31.png"/><Relationship Id="rId9" Type="http://schemas.openxmlformats.org/officeDocument/2006/relationships/image" Target="../media/image37.png"/><Relationship Id="rId14" Type="http://schemas.openxmlformats.org/officeDocument/2006/relationships/image" Target="../media/image33.png"/><Relationship Id="rId22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26.png"/><Relationship Id="rId18" Type="http://schemas.openxmlformats.org/officeDocument/2006/relationships/image" Target="../media/image46.svg"/><Relationship Id="rId26" Type="http://schemas.openxmlformats.org/officeDocument/2006/relationships/image" Target="../media/image20.png"/><Relationship Id="rId3" Type="http://schemas.openxmlformats.org/officeDocument/2006/relationships/image" Target="../media/image7.jpg"/><Relationship Id="rId21" Type="http://schemas.openxmlformats.org/officeDocument/2006/relationships/image" Target="../media/image30.svg"/><Relationship Id="rId7" Type="http://schemas.openxmlformats.org/officeDocument/2006/relationships/image" Target="../media/image35.png"/><Relationship Id="rId12" Type="http://schemas.openxmlformats.org/officeDocument/2006/relationships/image" Target="../media/image44.svg"/><Relationship Id="rId17" Type="http://schemas.openxmlformats.org/officeDocument/2006/relationships/image" Target="../media/image45.png"/><Relationship Id="rId25" Type="http://schemas.openxmlformats.org/officeDocument/2006/relationships/image" Target="../media/image18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6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43.png"/><Relationship Id="rId24" Type="http://schemas.openxmlformats.org/officeDocument/2006/relationships/image" Target="../media/image17.png"/><Relationship Id="rId5" Type="http://schemas.openxmlformats.org/officeDocument/2006/relationships/image" Target="../media/image32.svg"/><Relationship Id="rId15" Type="http://schemas.openxmlformats.org/officeDocument/2006/relationships/image" Target="../media/image34.svg"/><Relationship Id="rId23" Type="http://schemas.openxmlformats.org/officeDocument/2006/relationships/image" Target="../media/image19.png"/><Relationship Id="rId10" Type="http://schemas.openxmlformats.org/officeDocument/2006/relationships/image" Target="../media/image38.svg"/><Relationship Id="rId19" Type="http://schemas.openxmlformats.org/officeDocument/2006/relationships/image" Target="../media/image25.png"/><Relationship Id="rId4" Type="http://schemas.openxmlformats.org/officeDocument/2006/relationships/image" Target="../media/image31.png"/><Relationship Id="rId9" Type="http://schemas.openxmlformats.org/officeDocument/2006/relationships/image" Target="../media/image37.png"/><Relationship Id="rId14" Type="http://schemas.openxmlformats.org/officeDocument/2006/relationships/image" Target="../media/image33.png"/><Relationship Id="rId2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26.png"/><Relationship Id="rId18" Type="http://schemas.openxmlformats.org/officeDocument/2006/relationships/image" Target="../media/image46.svg"/><Relationship Id="rId26" Type="http://schemas.openxmlformats.org/officeDocument/2006/relationships/image" Target="../media/image20.png"/><Relationship Id="rId3" Type="http://schemas.openxmlformats.org/officeDocument/2006/relationships/image" Target="../media/image7.jpg"/><Relationship Id="rId21" Type="http://schemas.openxmlformats.org/officeDocument/2006/relationships/image" Target="../media/image30.svg"/><Relationship Id="rId7" Type="http://schemas.openxmlformats.org/officeDocument/2006/relationships/image" Target="../media/image35.png"/><Relationship Id="rId12" Type="http://schemas.openxmlformats.org/officeDocument/2006/relationships/image" Target="../media/image44.svg"/><Relationship Id="rId17" Type="http://schemas.openxmlformats.org/officeDocument/2006/relationships/image" Target="../media/image45.png"/><Relationship Id="rId25" Type="http://schemas.openxmlformats.org/officeDocument/2006/relationships/image" Target="../media/image18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6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43.png"/><Relationship Id="rId24" Type="http://schemas.openxmlformats.org/officeDocument/2006/relationships/image" Target="../media/image17.png"/><Relationship Id="rId5" Type="http://schemas.openxmlformats.org/officeDocument/2006/relationships/image" Target="../media/image32.svg"/><Relationship Id="rId15" Type="http://schemas.openxmlformats.org/officeDocument/2006/relationships/image" Target="../media/image34.svg"/><Relationship Id="rId23" Type="http://schemas.openxmlformats.org/officeDocument/2006/relationships/image" Target="../media/image19.png"/><Relationship Id="rId10" Type="http://schemas.openxmlformats.org/officeDocument/2006/relationships/image" Target="../media/image38.svg"/><Relationship Id="rId19" Type="http://schemas.openxmlformats.org/officeDocument/2006/relationships/image" Target="../media/image25.png"/><Relationship Id="rId4" Type="http://schemas.openxmlformats.org/officeDocument/2006/relationships/image" Target="../media/image31.png"/><Relationship Id="rId9" Type="http://schemas.openxmlformats.org/officeDocument/2006/relationships/image" Target="../media/image37.png"/><Relationship Id="rId14" Type="http://schemas.openxmlformats.org/officeDocument/2006/relationships/image" Target="../media/image33.png"/><Relationship Id="rId2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1283338"/>
            <a:ext cx="8520600" cy="15600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/>
              <a:t>The balance between individual model complexity and the evaluation of species persistence</a:t>
            </a:r>
            <a:endParaRPr sz="2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635164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Lisa Buche, </a:t>
            </a:r>
            <a:r>
              <a:rPr lang="en" sz="1800" dirty="0" err="1"/>
              <a:t>Ignasi</a:t>
            </a:r>
            <a:r>
              <a:rPr lang="en" sz="1800" dirty="0"/>
              <a:t> </a:t>
            </a:r>
            <a:r>
              <a:rPr lang="en" sz="1800" dirty="0" err="1"/>
              <a:t>Bartomeus</a:t>
            </a:r>
            <a:r>
              <a:rPr lang="en" sz="1800" dirty="0"/>
              <a:t> &amp; Oscar Godoy</a:t>
            </a:r>
            <a:endParaRPr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7D8F55-FC5F-FA45-AAA7-9FF3D1F9FFAD}"/>
              </a:ext>
            </a:extLst>
          </p:cNvPr>
          <p:cNvSpPr/>
          <p:nvPr/>
        </p:nvSpPr>
        <p:spPr>
          <a:xfrm>
            <a:off x="0" y="3551762"/>
            <a:ext cx="9144000" cy="15658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812" y="3918467"/>
            <a:ext cx="2293714" cy="80997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8222" y="4040914"/>
            <a:ext cx="1996003" cy="7926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D304E90-FBC9-FD42-8B60-B0FDC5D75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0069" y="49625"/>
            <a:ext cx="1427967" cy="721166"/>
          </a:xfrm>
          <a:prstGeom prst="rect">
            <a:avLst/>
          </a:prstGeom>
        </p:spPr>
      </p:pic>
      <p:pic>
        <p:nvPicPr>
          <p:cNvPr id="1026" name="Picture 2">
            <a:hlinkClick r:id="rId6"/>
            <a:extLst>
              <a:ext uri="{FF2B5EF4-FFF2-40B4-BE49-F238E27FC236}">
                <a16:creationId xmlns:a16="http://schemas.microsoft.com/office/drawing/2014/main" id="{C5E45A47-7DB2-6C4D-9223-6C2A477A5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010" y="159202"/>
            <a:ext cx="3188616" cy="38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C009C1-F3C2-554A-9EDD-9FFDA0052170}"/>
              </a:ext>
            </a:extLst>
          </p:cNvPr>
          <p:cNvSpPr txBox="1"/>
          <p:nvPr/>
        </p:nvSpPr>
        <p:spPr>
          <a:xfrm>
            <a:off x="4166223" y="2993864"/>
            <a:ext cx="1571297" cy="392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 err="1"/>
              <a:t>lili_buche</a:t>
            </a:r>
            <a:endParaRPr lang="en-GB" sz="1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37FC53-E390-DE45-A828-1E073AEF91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9010" y="3093318"/>
            <a:ext cx="257213" cy="257213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2784B636-DA0C-9C47-AB79-1C350E8576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6398" y="3655005"/>
            <a:ext cx="2222500" cy="12763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274392" y="34539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From simple to complex models</a:t>
            </a:r>
            <a:endParaRPr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F95E44-AE9C-5B4C-BB43-7D8D859EA894}"/>
              </a:ext>
            </a:extLst>
          </p:cNvPr>
          <p:cNvSpPr txBox="1"/>
          <p:nvPr/>
        </p:nvSpPr>
        <p:spPr>
          <a:xfrm>
            <a:off x="503138" y="2612765"/>
            <a:ext cx="50654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 err="1">
                <a:latin typeface="Georgia" panose="02040502050405020303" pitchFamily="18" charset="0"/>
              </a:rPr>
              <a:t>Lotka</a:t>
            </a:r>
            <a:r>
              <a:rPr lang="en-GB" sz="1100" dirty="0">
                <a:latin typeface="Georgia" panose="02040502050405020303" pitchFamily="18" charset="0"/>
              </a:rPr>
              <a:t> 1926; Volterra 1926, 1928, 1931; </a:t>
            </a:r>
            <a:r>
              <a:rPr lang="en-GB" sz="1100" dirty="0" err="1">
                <a:latin typeface="Georgia" panose="02040502050405020303" pitchFamily="18" charset="0"/>
              </a:rPr>
              <a:t>Gause</a:t>
            </a:r>
            <a:r>
              <a:rPr lang="en-GB" sz="1100" dirty="0">
                <a:latin typeface="Georgia" panose="02040502050405020303" pitchFamily="18" charset="0"/>
              </a:rPr>
              <a:t> 1932; </a:t>
            </a:r>
            <a:r>
              <a:rPr lang="en-GB" sz="1100" dirty="0" err="1">
                <a:latin typeface="Georgia" panose="02040502050405020303" pitchFamily="18" charset="0"/>
              </a:rPr>
              <a:t>Gause</a:t>
            </a:r>
            <a:r>
              <a:rPr lang="en-GB" sz="1100" dirty="0">
                <a:latin typeface="Georgia" panose="02040502050405020303" pitchFamily="18" charset="0"/>
              </a:rPr>
              <a:t> and Witt 1935</a:t>
            </a:r>
            <a:endParaRPr lang="en-GB" sz="11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7AEF4E-CFCC-D541-811D-3D9CFE7E97BD}"/>
                  </a:ext>
                </a:extLst>
              </p:cNvPr>
              <p:cNvSpPr txBox="1"/>
              <p:nvPr/>
            </p:nvSpPr>
            <p:spPr>
              <a:xfrm>
                <a:off x="137232" y="1536510"/>
                <a:ext cx="4109933" cy="8180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7AEF4E-CFCC-D541-811D-3D9CFE7E9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32" y="1536510"/>
                <a:ext cx="4109933" cy="818044"/>
              </a:xfrm>
              <a:prstGeom prst="rect">
                <a:avLst/>
              </a:prstGeom>
              <a:blipFill>
                <a:blip r:embed="rId3"/>
                <a:stretch>
                  <a:fillRect b="-363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F028270F-DF7C-DE4E-B018-3B57D5F1184F}"/>
              </a:ext>
            </a:extLst>
          </p:cNvPr>
          <p:cNvSpPr/>
          <p:nvPr/>
        </p:nvSpPr>
        <p:spPr>
          <a:xfrm>
            <a:off x="6633144" y="1976254"/>
            <a:ext cx="302075" cy="2880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52FBDD4-DAA5-734E-9514-DF4DB0C5BBA5}"/>
              </a:ext>
            </a:extLst>
          </p:cNvPr>
          <p:cNvSpPr/>
          <p:nvPr/>
        </p:nvSpPr>
        <p:spPr>
          <a:xfrm>
            <a:off x="7879548" y="2002546"/>
            <a:ext cx="302075" cy="2880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B21050B6-FB22-234A-8ECE-CDA244A67812}"/>
              </a:ext>
            </a:extLst>
          </p:cNvPr>
          <p:cNvSpPr/>
          <p:nvPr/>
        </p:nvSpPr>
        <p:spPr>
          <a:xfrm>
            <a:off x="6828670" y="1526543"/>
            <a:ext cx="1188027" cy="463477"/>
          </a:xfrm>
          <a:custGeom>
            <a:avLst/>
            <a:gdLst>
              <a:gd name="connsiteX0" fmla="*/ 0 w 2041743"/>
              <a:gd name="connsiteY0" fmla="*/ 450951 h 463477"/>
              <a:gd name="connsiteX1" fmla="*/ 1027134 w 2041743"/>
              <a:gd name="connsiteY1" fmla="*/ 14 h 463477"/>
              <a:gd name="connsiteX2" fmla="*/ 2041743 w 2041743"/>
              <a:gd name="connsiteY2" fmla="*/ 463477 h 463477"/>
              <a:gd name="connsiteX3" fmla="*/ 2041743 w 2041743"/>
              <a:gd name="connsiteY3" fmla="*/ 463477 h 463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1743" h="463477">
                <a:moveTo>
                  <a:pt x="0" y="450951"/>
                </a:moveTo>
                <a:cubicBezTo>
                  <a:pt x="343422" y="224438"/>
                  <a:pt x="686844" y="-2074"/>
                  <a:pt x="1027134" y="14"/>
                </a:cubicBezTo>
                <a:cubicBezTo>
                  <a:pt x="1367424" y="2102"/>
                  <a:pt x="2041743" y="463477"/>
                  <a:pt x="2041743" y="463477"/>
                </a:cubicBezTo>
                <a:lnTo>
                  <a:pt x="2041743" y="463477"/>
                </a:lnTo>
              </a:path>
            </a:pathLst>
          </a:custGeom>
          <a:noFill/>
          <a:ln>
            <a:solidFill>
              <a:schemeClr val="tx1"/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30ABE5C-CE16-F74B-8997-90C946EBDB7C}"/>
              </a:ext>
            </a:extLst>
          </p:cNvPr>
          <p:cNvSpPr/>
          <p:nvPr/>
        </p:nvSpPr>
        <p:spPr>
          <a:xfrm rot="10800000">
            <a:off x="6842555" y="2318676"/>
            <a:ext cx="1188029" cy="463477"/>
          </a:xfrm>
          <a:custGeom>
            <a:avLst/>
            <a:gdLst>
              <a:gd name="connsiteX0" fmla="*/ 0 w 2041743"/>
              <a:gd name="connsiteY0" fmla="*/ 450951 h 463477"/>
              <a:gd name="connsiteX1" fmla="*/ 1027134 w 2041743"/>
              <a:gd name="connsiteY1" fmla="*/ 14 h 463477"/>
              <a:gd name="connsiteX2" fmla="*/ 2041743 w 2041743"/>
              <a:gd name="connsiteY2" fmla="*/ 463477 h 463477"/>
              <a:gd name="connsiteX3" fmla="*/ 2041743 w 2041743"/>
              <a:gd name="connsiteY3" fmla="*/ 463477 h 463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1743" h="463477">
                <a:moveTo>
                  <a:pt x="0" y="450951"/>
                </a:moveTo>
                <a:cubicBezTo>
                  <a:pt x="343422" y="224438"/>
                  <a:pt x="686844" y="-2074"/>
                  <a:pt x="1027134" y="14"/>
                </a:cubicBezTo>
                <a:cubicBezTo>
                  <a:pt x="1367424" y="2102"/>
                  <a:pt x="2041743" y="463477"/>
                  <a:pt x="2041743" y="463477"/>
                </a:cubicBezTo>
                <a:lnTo>
                  <a:pt x="2041743" y="463477"/>
                </a:lnTo>
              </a:path>
            </a:pathLst>
          </a:custGeom>
          <a:noFill/>
          <a:ln>
            <a:solidFill>
              <a:schemeClr val="tx1"/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A0A611-B29A-0142-A7FE-3F279DADD693}"/>
                  </a:ext>
                </a:extLst>
              </p:cNvPr>
              <p:cNvSpPr txBox="1"/>
              <p:nvPr/>
            </p:nvSpPr>
            <p:spPr>
              <a:xfrm>
                <a:off x="7067051" y="2374534"/>
                <a:ext cx="739035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A0A611-B29A-0142-A7FE-3F279DADD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051" y="2374534"/>
                <a:ext cx="739035" cy="307777"/>
              </a:xfrm>
              <a:prstGeom prst="rect">
                <a:avLst/>
              </a:prstGeom>
              <a:blipFill>
                <a:blip r:embed="rId4"/>
                <a:stretch>
                  <a:fillRect b="-16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C5AEF21-4223-B842-ACC1-E7F08D866744}"/>
                  </a:ext>
                </a:extLst>
              </p:cNvPr>
              <p:cNvSpPr txBox="1"/>
              <p:nvPr/>
            </p:nvSpPr>
            <p:spPr>
              <a:xfrm>
                <a:off x="7067050" y="1487355"/>
                <a:ext cx="739035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C5AEF21-4223-B842-ACC1-E7F08D866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050" y="1487355"/>
                <a:ext cx="739035" cy="307777"/>
              </a:xfrm>
              <a:prstGeom prst="rect">
                <a:avLst/>
              </a:prstGeom>
              <a:blipFill>
                <a:blip r:embed="rId5"/>
                <a:stretch>
                  <a:fillRect b="-16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eform 32">
            <a:extLst>
              <a:ext uri="{FF2B5EF4-FFF2-40B4-BE49-F238E27FC236}">
                <a16:creationId xmlns:a16="http://schemas.microsoft.com/office/drawing/2014/main" id="{666F7653-A12B-C147-924B-117A356C70A5}"/>
              </a:ext>
            </a:extLst>
          </p:cNvPr>
          <p:cNvSpPr/>
          <p:nvPr/>
        </p:nvSpPr>
        <p:spPr>
          <a:xfrm rot="1628220">
            <a:off x="6368391" y="2167936"/>
            <a:ext cx="413687" cy="425909"/>
          </a:xfrm>
          <a:custGeom>
            <a:avLst/>
            <a:gdLst>
              <a:gd name="connsiteX0" fmla="*/ 187923 w 413687"/>
              <a:gd name="connsiteY0" fmla="*/ 0 h 425909"/>
              <a:gd name="connsiteX1" fmla="*/ 33 w 413687"/>
              <a:gd name="connsiteY1" fmla="*/ 225469 h 425909"/>
              <a:gd name="connsiteX2" fmla="*/ 200449 w 413687"/>
              <a:gd name="connsiteY2" fmla="*/ 425885 h 425909"/>
              <a:gd name="connsiteX3" fmla="*/ 413392 w 413687"/>
              <a:gd name="connsiteY3" fmla="*/ 212943 h 425909"/>
              <a:gd name="connsiteX4" fmla="*/ 250553 w 413687"/>
              <a:gd name="connsiteY4" fmla="*/ 50105 h 425909"/>
              <a:gd name="connsiteX5" fmla="*/ 250553 w 413687"/>
              <a:gd name="connsiteY5" fmla="*/ 50105 h 42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687" h="425909">
                <a:moveTo>
                  <a:pt x="187923" y="0"/>
                </a:moveTo>
                <a:cubicBezTo>
                  <a:pt x="92934" y="77244"/>
                  <a:pt x="-2055" y="154488"/>
                  <a:pt x="33" y="225469"/>
                </a:cubicBezTo>
                <a:cubicBezTo>
                  <a:pt x="2121" y="296450"/>
                  <a:pt x="131556" y="427973"/>
                  <a:pt x="200449" y="425885"/>
                </a:cubicBezTo>
                <a:cubicBezTo>
                  <a:pt x="269342" y="423797"/>
                  <a:pt x="405041" y="275573"/>
                  <a:pt x="413392" y="212943"/>
                </a:cubicBezTo>
                <a:cubicBezTo>
                  <a:pt x="421743" y="150313"/>
                  <a:pt x="250553" y="50105"/>
                  <a:pt x="250553" y="50105"/>
                </a:cubicBezTo>
                <a:lnTo>
                  <a:pt x="250553" y="50105"/>
                </a:lnTo>
              </a:path>
            </a:pathLst>
          </a:custGeom>
          <a:noFill/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AD3096EF-E0F7-6F48-B86A-B9D591A62E01}"/>
              </a:ext>
            </a:extLst>
          </p:cNvPr>
          <p:cNvSpPr/>
          <p:nvPr/>
        </p:nvSpPr>
        <p:spPr>
          <a:xfrm rot="18678356" flipH="1">
            <a:off x="8095798" y="2141600"/>
            <a:ext cx="475802" cy="425909"/>
          </a:xfrm>
          <a:custGeom>
            <a:avLst/>
            <a:gdLst>
              <a:gd name="connsiteX0" fmla="*/ 187923 w 413687"/>
              <a:gd name="connsiteY0" fmla="*/ 0 h 425909"/>
              <a:gd name="connsiteX1" fmla="*/ 33 w 413687"/>
              <a:gd name="connsiteY1" fmla="*/ 225469 h 425909"/>
              <a:gd name="connsiteX2" fmla="*/ 200449 w 413687"/>
              <a:gd name="connsiteY2" fmla="*/ 425885 h 425909"/>
              <a:gd name="connsiteX3" fmla="*/ 413392 w 413687"/>
              <a:gd name="connsiteY3" fmla="*/ 212943 h 425909"/>
              <a:gd name="connsiteX4" fmla="*/ 250553 w 413687"/>
              <a:gd name="connsiteY4" fmla="*/ 50105 h 425909"/>
              <a:gd name="connsiteX5" fmla="*/ 250553 w 413687"/>
              <a:gd name="connsiteY5" fmla="*/ 50105 h 42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687" h="425909">
                <a:moveTo>
                  <a:pt x="187923" y="0"/>
                </a:moveTo>
                <a:cubicBezTo>
                  <a:pt x="92934" y="77244"/>
                  <a:pt x="-2055" y="154488"/>
                  <a:pt x="33" y="225469"/>
                </a:cubicBezTo>
                <a:cubicBezTo>
                  <a:pt x="2121" y="296450"/>
                  <a:pt x="131556" y="427973"/>
                  <a:pt x="200449" y="425885"/>
                </a:cubicBezTo>
                <a:cubicBezTo>
                  <a:pt x="269342" y="423797"/>
                  <a:pt x="405041" y="275573"/>
                  <a:pt x="413392" y="212943"/>
                </a:cubicBezTo>
                <a:cubicBezTo>
                  <a:pt x="421743" y="150313"/>
                  <a:pt x="250553" y="50105"/>
                  <a:pt x="250553" y="50105"/>
                </a:cubicBezTo>
                <a:lnTo>
                  <a:pt x="250553" y="50105"/>
                </a:lnTo>
              </a:path>
            </a:pathLst>
          </a:custGeom>
          <a:noFill/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B2A869B-F2D9-B242-82DB-4B63681086F9}"/>
                  </a:ext>
                </a:extLst>
              </p:cNvPr>
              <p:cNvSpPr txBox="1"/>
              <p:nvPr/>
            </p:nvSpPr>
            <p:spPr>
              <a:xfrm>
                <a:off x="6205716" y="2154120"/>
                <a:ext cx="7390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B2A869B-F2D9-B242-82DB-4B6368108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716" y="2154120"/>
                <a:ext cx="739035" cy="307777"/>
              </a:xfrm>
              <a:prstGeom prst="rect">
                <a:avLst/>
              </a:prstGeom>
              <a:blipFill>
                <a:blip r:embed="rId6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0A16565-7F79-DF4D-8D47-721F23F37445}"/>
                  </a:ext>
                </a:extLst>
              </p:cNvPr>
              <p:cNvSpPr txBox="1"/>
              <p:nvPr/>
            </p:nvSpPr>
            <p:spPr>
              <a:xfrm>
                <a:off x="8016694" y="2129670"/>
                <a:ext cx="739035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0A16565-7F79-DF4D-8D47-721F23F37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694" y="2129670"/>
                <a:ext cx="739035" cy="307777"/>
              </a:xfrm>
              <a:prstGeom prst="rect">
                <a:avLst/>
              </a:prstGeom>
              <a:blipFill>
                <a:blip r:embed="rId7"/>
                <a:stretch>
                  <a:fillRect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B44350C-A84F-5148-948C-68C388AD0473}"/>
              </a:ext>
            </a:extLst>
          </p:cNvPr>
          <p:cNvSpPr txBox="1"/>
          <p:nvPr/>
        </p:nvSpPr>
        <p:spPr>
          <a:xfrm>
            <a:off x="420829" y="1054909"/>
            <a:ext cx="882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First phenomenological equations with species interactions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76FBFC9-79E5-E145-B60E-A9E6D02F1AE9}"/>
                  </a:ext>
                </a:extLst>
              </p:cNvPr>
              <p:cNvSpPr txBox="1"/>
              <p:nvPr/>
            </p:nvSpPr>
            <p:spPr>
              <a:xfrm>
                <a:off x="4118657" y="1622662"/>
                <a:ext cx="221285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N density</a:t>
                </a:r>
              </a:p>
              <a:p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/>
                  <a:t> interaction</a:t>
                </a:r>
              </a:p>
              <a:p>
                <a:r>
                  <a:rPr lang="en-GB" dirty="0"/>
                  <a:t>r intrinsic growth rate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76FBFC9-79E5-E145-B60E-A9E6D02F1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657" y="1622662"/>
                <a:ext cx="2212850" cy="1200329"/>
              </a:xfrm>
              <a:prstGeom prst="rect">
                <a:avLst/>
              </a:prstGeom>
              <a:blipFill>
                <a:blip r:embed="rId8"/>
                <a:stretch>
                  <a:fillRect l="-2286" t="-2083" r="-1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35C6948-8FE3-F747-9C8B-D15B3C04C375}"/>
              </a:ext>
            </a:extLst>
          </p:cNvPr>
          <p:cNvSpPr txBox="1"/>
          <p:nvPr/>
        </p:nvSpPr>
        <p:spPr>
          <a:xfrm>
            <a:off x="8654143" y="4603000"/>
            <a:ext cx="315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0EE97E2-BF6D-E348-97E3-28E5D3E61C6A}"/>
                  </a:ext>
                </a:extLst>
              </p:cNvPr>
              <p:cNvSpPr txBox="1"/>
              <p:nvPr/>
            </p:nvSpPr>
            <p:spPr>
              <a:xfrm>
                <a:off x="420829" y="2909143"/>
                <a:ext cx="5065486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Demographic variables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𝐹𝑒𝑐𝑢𝑛𝑑𝑖𝑡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𝐺𝑒𝑟𝑚𝑖𝑛𝑎𝑡𝑖𝑜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𝑠𝑒𝑒𝑑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𝑠𝑢𝑟𝑣𝑖𝑣𝑎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..</m:t>
                    </m:r>
                  </m:oMath>
                </a14:m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Multispecies  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  + 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,..</m:t>
                    </m:r>
                  </m:oMath>
                </a14:m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Climate variable(s)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𝑇𝑒𝑚𝑝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𝑃𝑟𝑒𝑐𝑖𝑝𝑖𝑡𝑎𝑡𝑖𝑜𝑛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,..</m:t>
                      </m:r>
                    </m:oMath>
                  </m:oMathPara>
                </a14:m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0EE97E2-BF6D-E348-97E3-28E5D3E61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29" y="2909143"/>
                <a:ext cx="5065486" cy="3416320"/>
              </a:xfrm>
              <a:prstGeom prst="rect">
                <a:avLst/>
              </a:prstGeom>
              <a:blipFill>
                <a:blip r:embed="rId9"/>
                <a:stretch>
                  <a:fillRect l="-750" t="-3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B615D0F-1224-5148-9092-E944CBD3E6C2}"/>
                  </a:ext>
                </a:extLst>
              </p:cNvPr>
              <p:cNvSpPr txBox="1"/>
              <p:nvPr/>
            </p:nvSpPr>
            <p:spPr>
              <a:xfrm>
                <a:off x="4778610" y="2905263"/>
                <a:ext cx="4011142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Higher</a:t>
                </a:r>
                <a:r>
                  <a:rPr lang="fr-FR" b="0" dirty="0"/>
                  <a:t> interactions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123</m:t>
                        </m:r>
                      </m:sub>
                    </m:sSub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Trophic levels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  + 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𝐻𝑒𝑟𝑏𝑖𝑣𝑜𝑟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𝑃𝑜𝑙𝑙𝑖𝑛𝑎𝑡𝑜𝑟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𝑃𝑟𝑒𝑑𝑎𝑡𝑜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..</m:t>
                    </m:r>
                  </m:oMath>
                </a14:m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 Spatial scale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𝑐𝑜𝑜𝑟𝑑𝑜𝑛𝑎𝑡𝑒𝑠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,..</m:t>
                    </m:r>
                  </m:oMath>
                </a14:m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Stochastic element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Functional traits     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𝑡𝑟𝑎𝑖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GB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B615D0F-1224-5148-9092-E944CBD3E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610" y="2905263"/>
                <a:ext cx="4011142" cy="2585323"/>
              </a:xfrm>
              <a:prstGeom prst="rect">
                <a:avLst/>
              </a:prstGeom>
              <a:blipFill>
                <a:blip r:embed="rId10"/>
                <a:stretch>
                  <a:fillRect l="-946" t="-976" r="-44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7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017C96-1BAA-FE40-9A1B-C9B1EB5ADA63}"/>
              </a:ext>
            </a:extLst>
          </p:cNvPr>
          <p:cNvSpPr txBox="1"/>
          <p:nvPr/>
        </p:nvSpPr>
        <p:spPr>
          <a:xfrm>
            <a:off x="396976" y="1448365"/>
            <a:ext cx="835004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“﻿More realistically, the equations should include higher order terms and perhaps higher derivatives, the effects of seasonality and patchy environments, age distributions, time lags, and the like;” </a:t>
            </a:r>
          </a:p>
          <a:p>
            <a:endParaRPr lang="en-GB" sz="2000" dirty="0"/>
          </a:p>
          <a:p>
            <a:r>
              <a:rPr lang="en-GB" sz="2000" dirty="0"/>
              <a:t>MacArthur, 1970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020376-949F-B840-8CBC-47B1F391A41B}"/>
              </a:ext>
            </a:extLst>
          </p:cNvPr>
          <p:cNvSpPr txBox="1"/>
          <p:nvPr/>
        </p:nvSpPr>
        <p:spPr>
          <a:xfrm>
            <a:off x="8654143" y="4603000"/>
            <a:ext cx="315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16029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017C96-1BAA-FE40-9A1B-C9B1EB5ADA63}"/>
              </a:ext>
            </a:extLst>
          </p:cNvPr>
          <p:cNvSpPr txBox="1"/>
          <p:nvPr/>
        </p:nvSpPr>
        <p:spPr>
          <a:xfrm>
            <a:off x="396976" y="1448365"/>
            <a:ext cx="835004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“﻿More realistically,</a:t>
            </a:r>
            <a:r>
              <a:rPr lang="en-GB" sz="2000" dirty="0">
                <a:solidFill>
                  <a:schemeClr val="tx1">
                    <a:alpha val="70000"/>
                  </a:schemeClr>
                </a:solidFill>
              </a:rPr>
              <a:t> the equations should include higher order terms and perhaps higher derivatives, the effects of seasonality and patchy environments, age distributions, time lags, and the like;” </a:t>
            </a:r>
          </a:p>
          <a:p>
            <a:endParaRPr lang="en-GB" sz="2000" dirty="0">
              <a:solidFill>
                <a:schemeClr val="tx1">
                  <a:alpha val="70000"/>
                </a:schemeClr>
              </a:solidFill>
            </a:endParaRPr>
          </a:p>
          <a:p>
            <a:r>
              <a:rPr lang="en-GB" sz="2000" dirty="0">
                <a:solidFill>
                  <a:schemeClr val="tx1">
                    <a:alpha val="70000"/>
                  </a:schemeClr>
                </a:solidFill>
              </a:rPr>
              <a:t>MacArthur, 1970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020376-949F-B840-8CBC-47B1F391A41B}"/>
              </a:ext>
            </a:extLst>
          </p:cNvPr>
          <p:cNvSpPr txBox="1"/>
          <p:nvPr/>
        </p:nvSpPr>
        <p:spPr>
          <a:xfrm>
            <a:off x="8654143" y="4603000"/>
            <a:ext cx="315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51132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Arc 54">
            <a:extLst>
              <a:ext uri="{FF2B5EF4-FFF2-40B4-BE49-F238E27FC236}">
                <a16:creationId xmlns:a16="http://schemas.microsoft.com/office/drawing/2014/main" id="{59A8CEBC-53F7-1246-9E62-823F2F72E273}"/>
              </a:ext>
            </a:extLst>
          </p:cNvPr>
          <p:cNvSpPr/>
          <p:nvPr/>
        </p:nvSpPr>
        <p:spPr>
          <a:xfrm rot="17054415">
            <a:off x="1315983" y="869820"/>
            <a:ext cx="1963383" cy="1560536"/>
          </a:xfrm>
          <a:prstGeom prst="arc">
            <a:avLst>
              <a:gd name="adj1" fmla="val 16200000"/>
              <a:gd name="adj2" fmla="val 21052121"/>
            </a:avLst>
          </a:prstGeom>
          <a:ln w="15875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430A81A-C9A7-2143-BEF4-31F4105E4DE9}"/>
              </a:ext>
            </a:extLst>
          </p:cNvPr>
          <p:cNvSpPr txBox="1"/>
          <p:nvPr/>
        </p:nvSpPr>
        <p:spPr>
          <a:xfrm>
            <a:off x="311700" y="1512152"/>
            <a:ext cx="33459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What levels of complexity, in the model and in the data, are necessary to capture natural patterns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2032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Arc 54">
            <a:extLst>
              <a:ext uri="{FF2B5EF4-FFF2-40B4-BE49-F238E27FC236}">
                <a16:creationId xmlns:a16="http://schemas.microsoft.com/office/drawing/2014/main" id="{59A8CEBC-53F7-1246-9E62-823F2F72E273}"/>
              </a:ext>
            </a:extLst>
          </p:cNvPr>
          <p:cNvSpPr/>
          <p:nvPr/>
        </p:nvSpPr>
        <p:spPr>
          <a:xfrm rot="17054415">
            <a:off x="1315983" y="869820"/>
            <a:ext cx="1963383" cy="1560536"/>
          </a:xfrm>
          <a:prstGeom prst="arc">
            <a:avLst>
              <a:gd name="adj1" fmla="val 16200000"/>
              <a:gd name="adj2" fmla="val 21052121"/>
            </a:avLst>
          </a:prstGeom>
          <a:ln w="15875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430A81A-C9A7-2143-BEF4-31F4105E4DE9}"/>
              </a:ext>
            </a:extLst>
          </p:cNvPr>
          <p:cNvSpPr txBox="1"/>
          <p:nvPr/>
        </p:nvSpPr>
        <p:spPr>
          <a:xfrm>
            <a:off x="311700" y="1512152"/>
            <a:ext cx="33459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What levels of complexity, in the model and in the data, are necessary to capture natural patterns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Specific complexity for specific species 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More complexity for the disturbed year 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Grouping factors help to balance complexity?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8107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Arc 54">
            <a:extLst>
              <a:ext uri="{FF2B5EF4-FFF2-40B4-BE49-F238E27FC236}">
                <a16:creationId xmlns:a16="http://schemas.microsoft.com/office/drawing/2014/main" id="{59A8CEBC-53F7-1246-9E62-823F2F72E273}"/>
              </a:ext>
            </a:extLst>
          </p:cNvPr>
          <p:cNvSpPr/>
          <p:nvPr/>
        </p:nvSpPr>
        <p:spPr>
          <a:xfrm rot="17054415">
            <a:off x="1315983" y="869820"/>
            <a:ext cx="1963383" cy="1560536"/>
          </a:xfrm>
          <a:prstGeom prst="arc">
            <a:avLst>
              <a:gd name="adj1" fmla="val 16200000"/>
              <a:gd name="adj2" fmla="val 21052121"/>
            </a:avLst>
          </a:prstGeom>
          <a:ln w="15875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alpha val="70000"/>
                </a:schemeClr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F659C7-7E64-3A45-A232-C268855C1475}"/>
              </a:ext>
            </a:extLst>
          </p:cNvPr>
          <p:cNvCxnSpPr/>
          <p:nvPr/>
        </p:nvCxnSpPr>
        <p:spPr>
          <a:xfrm>
            <a:off x="4167893" y="660936"/>
            <a:ext cx="915308" cy="0"/>
          </a:xfrm>
          <a:prstGeom prst="line">
            <a:avLst/>
          </a:prstGeom>
          <a:ln w="15875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60AFC52-F859-3A4B-B1E4-E2B84E3A79E9}"/>
              </a:ext>
            </a:extLst>
          </p:cNvPr>
          <p:cNvSpPr txBox="1"/>
          <p:nvPr/>
        </p:nvSpPr>
        <p:spPr>
          <a:xfrm>
            <a:off x="2379674" y="491661"/>
            <a:ext cx="2703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Balance between complexity and simplicity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430A81A-C9A7-2143-BEF4-31F4105E4DE9}"/>
              </a:ext>
            </a:extLst>
          </p:cNvPr>
          <p:cNvSpPr txBox="1"/>
          <p:nvPr/>
        </p:nvSpPr>
        <p:spPr>
          <a:xfrm>
            <a:off x="311700" y="1512152"/>
            <a:ext cx="33459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alpha val="60000"/>
                  </a:schemeClr>
                </a:solidFill>
              </a:rPr>
              <a:t>What levels of complexity, in the model and in the data, are necessary to capture natural patterns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alpha val="60000"/>
                  </a:schemeClr>
                </a:solidFill>
              </a:rPr>
              <a:t>Specific complexity for specific species 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alpha val="60000"/>
                  </a:schemeClr>
                </a:solidFill>
              </a:rPr>
              <a:t>More complexity for the disturbed year 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alpha val="60000"/>
                  </a:schemeClr>
                </a:solidFill>
              </a:rPr>
              <a:t>Grouping factors help to balance complexity?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>
                  <a:alpha val="60000"/>
                </a:schemeClr>
              </a:solidFill>
            </a:endParaRPr>
          </a:p>
          <a:p>
            <a:endParaRPr lang="en-GB" dirty="0">
              <a:solidFill>
                <a:schemeClr val="tx1">
                  <a:alpha val="60000"/>
                </a:schemeClr>
              </a:solidFill>
            </a:endParaRPr>
          </a:p>
          <a:p>
            <a:endParaRPr lang="en-GB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407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c 9">
            <a:extLst>
              <a:ext uri="{FF2B5EF4-FFF2-40B4-BE49-F238E27FC236}">
                <a16:creationId xmlns:a16="http://schemas.microsoft.com/office/drawing/2014/main" id="{F407539A-C3D6-2949-80EB-6A38938A027E}"/>
              </a:ext>
            </a:extLst>
          </p:cNvPr>
          <p:cNvSpPr/>
          <p:nvPr/>
        </p:nvSpPr>
        <p:spPr>
          <a:xfrm rot="1264202">
            <a:off x="5288278" y="758748"/>
            <a:ext cx="2928629" cy="1560536"/>
          </a:xfrm>
          <a:prstGeom prst="arc">
            <a:avLst>
              <a:gd name="adj1" fmla="val 16200000"/>
              <a:gd name="adj2" fmla="val 21054986"/>
            </a:avLst>
          </a:prstGeom>
          <a:ln w="15875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9A8CEBC-53F7-1246-9E62-823F2F72E273}"/>
              </a:ext>
            </a:extLst>
          </p:cNvPr>
          <p:cNvSpPr/>
          <p:nvPr/>
        </p:nvSpPr>
        <p:spPr>
          <a:xfrm rot="17054415">
            <a:off x="1315983" y="869820"/>
            <a:ext cx="1963383" cy="1560536"/>
          </a:xfrm>
          <a:prstGeom prst="arc">
            <a:avLst>
              <a:gd name="adj1" fmla="val 16200000"/>
              <a:gd name="adj2" fmla="val 21052121"/>
            </a:avLst>
          </a:prstGeom>
          <a:ln w="15875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alpha val="70000"/>
                </a:schemeClr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F659C7-7E64-3A45-A232-C268855C1475}"/>
              </a:ext>
            </a:extLst>
          </p:cNvPr>
          <p:cNvCxnSpPr/>
          <p:nvPr/>
        </p:nvCxnSpPr>
        <p:spPr>
          <a:xfrm>
            <a:off x="4167893" y="660936"/>
            <a:ext cx="915308" cy="0"/>
          </a:xfrm>
          <a:prstGeom prst="line">
            <a:avLst/>
          </a:prstGeom>
          <a:ln w="15875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60AFC52-F859-3A4B-B1E4-E2B84E3A79E9}"/>
              </a:ext>
            </a:extLst>
          </p:cNvPr>
          <p:cNvSpPr txBox="1"/>
          <p:nvPr/>
        </p:nvSpPr>
        <p:spPr>
          <a:xfrm>
            <a:off x="2379675" y="491661"/>
            <a:ext cx="2703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alpha val="60000"/>
                  </a:schemeClr>
                </a:solidFill>
              </a:rPr>
              <a:t>Balance between complexity and simplicity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98F7D3A-68A3-514D-A606-DAB95F54CC11}"/>
              </a:ext>
            </a:extLst>
          </p:cNvPr>
          <p:cNvSpPr txBox="1"/>
          <p:nvPr/>
        </p:nvSpPr>
        <p:spPr>
          <a:xfrm>
            <a:off x="5083201" y="441439"/>
            <a:ext cx="2293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Doñana</a:t>
            </a:r>
            <a:r>
              <a:rPr lang="en-GB" dirty="0"/>
              <a:t> National Park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C4672A4-8B26-0947-9A81-CFC167652E1B}"/>
              </a:ext>
            </a:extLst>
          </p:cNvPr>
          <p:cNvSpPr txBox="1"/>
          <p:nvPr/>
        </p:nvSpPr>
        <p:spPr>
          <a:xfrm>
            <a:off x="7779820" y="850278"/>
            <a:ext cx="119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Data story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430A81A-C9A7-2143-BEF4-31F4105E4DE9}"/>
              </a:ext>
            </a:extLst>
          </p:cNvPr>
          <p:cNvSpPr txBox="1"/>
          <p:nvPr/>
        </p:nvSpPr>
        <p:spPr>
          <a:xfrm>
            <a:off x="311700" y="1512152"/>
            <a:ext cx="33459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alpha val="60000"/>
                  </a:schemeClr>
                </a:solidFill>
              </a:rPr>
              <a:t>What levels of complexity, in the model and in the data, are necessary to capture natural patterns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alpha val="60000"/>
                  </a:schemeClr>
                </a:solidFill>
              </a:rPr>
              <a:t>Specific complexity for specific species 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alpha val="60000"/>
                  </a:schemeClr>
                </a:solidFill>
              </a:rPr>
              <a:t>More complexity for the disturbed year 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alpha val="60000"/>
                  </a:schemeClr>
                </a:solidFill>
              </a:rPr>
              <a:t>Grouping factors help to balance complexity?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>
                  <a:alpha val="60000"/>
                </a:schemeClr>
              </a:solidFill>
            </a:endParaRPr>
          </a:p>
          <a:p>
            <a:endParaRPr lang="en-GB" dirty="0">
              <a:solidFill>
                <a:schemeClr val="tx1">
                  <a:alpha val="60000"/>
                </a:schemeClr>
              </a:solidFill>
            </a:endParaRPr>
          </a:p>
          <a:p>
            <a:endParaRPr lang="en-GB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701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Story</a:t>
            </a:r>
            <a:endParaRPr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1366A64-1A51-AA43-BEF3-1F538C0FC5D6}"/>
              </a:ext>
            </a:extLst>
          </p:cNvPr>
          <p:cNvGrpSpPr/>
          <p:nvPr/>
        </p:nvGrpSpPr>
        <p:grpSpPr>
          <a:xfrm>
            <a:off x="2974830" y="1017725"/>
            <a:ext cx="1686954" cy="2478753"/>
            <a:chOff x="4089592" y="3028950"/>
            <a:chExt cx="946301" cy="1501514"/>
          </a:xfrm>
          <a:solidFill>
            <a:schemeClr val="accent2"/>
          </a:solidFill>
        </p:grpSpPr>
        <p:pic>
          <p:nvPicPr>
            <p:cNvPr id="7" name="Graphic 6" descr="Flowers in pot with solid fill">
              <a:extLst>
                <a:ext uri="{FF2B5EF4-FFF2-40B4-BE49-F238E27FC236}">
                  <a16:creationId xmlns:a16="http://schemas.microsoft.com/office/drawing/2014/main" id="{66D5ED5C-4A12-CE42-9ED6-4E69243B6A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54009"/>
            <a:stretch/>
          </p:blipFill>
          <p:spPr>
            <a:xfrm>
              <a:off x="4089592" y="3028950"/>
              <a:ext cx="914400" cy="517050"/>
            </a:xfrm>
            <a:prstGeom prst="rect">
              <a:avLst/>
            </a:prstGeom>
          </p:spPr>
        </p:pic>
        <p:sp>
          <p:nvSpPr>
            <p:cNvPr id="8" name="Arc 7">
              <a:extLst>
                <a:ext uri="{FF2B5EF4-FFF2-40B4-BE49-F238E27FC236}">
                  <a16:creationId xmlns:a16="http://schemas.microsoft.com/office/drawing/2014/main" id="{8EC61CF8-9701-1D40-9570-0FB2D5ED17D1}"/>
                </a:ext>
              </a:extLst>
            </p:cNvPr>
            <p:cNvSpPr/>
            <p:nvPr/>
          </p:nvSpPr>
          <p:spPr>
            <a:xfrm>
              <a:off x="4221116" y="3503330"/>
              <a:ext cx="325676" cy="1027134"/>
            </a:xfrm>
            <a:prstGeom prst="arc">
              <a:avLst>
                <a:gd name="adj1" fmla="val 16504166"/>
                <a:gd name="adj2" fmla="val 18959003"/>
              </a:avLst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38C583FE-D31A-F44A-A37F-A4272CD36589}"/>
                </a:ext>
              </a:extLst>
            </p:cNvPr>
            <p:cNvSpPr/>
            <p:nvPr/>
          </p:nvSpPr>
          <p:spPr>
            <a:xfrm rot="21069187" flipH="1">
              <a:off x="4549466" y="3432302"/>
              <a:ext cx="486427" cy="1027134"/>
            </a:xfrm>
            <a:prstGeom prst="arc">
              <a:avLst>
                <a:gd name="adj1" fmla="val 17197249"/>
                <a:gd name="adj2" fmla="val 2097577"/>
              </a:avLst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06CD656-994E-004B-9BE2-336BD8EA11FD}"/>
                  </a:ext>
                </a:extLst>
              </p14:cNvPr>
              <p14:cNvContentPartPr/>
              <p14:nvPr/>
            </p14:nvContentPartPr>
            <p14:xfrm>
              <a:off x="7468832" y="2622828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06CD656-994E-004B-9BE2-336BD8EA11F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60192" y="2614188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98EE83-21EE-0141-9598-5D4EA071E0CF}"/>
              </a:ext>
            </a:extLst>
          </p:cNvPr>
          <p:cNvCxnSpPr>
            <a:cxnSpLocks/>
          </p:cNvCxnSpPr>
          <p:nvPr/>
        </p:nvCxnSpPr>
        <p:spPr>
          <a:xfrm>
            <a:off x="3833854" y="3006045"/>
            <a:ext cx="1879370" cy="47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462C155-ABA7-F141-BBBF-94BA85D9C686}"/>
              </a:ext>
            </a:extLst>
          </p:cNvPr>
          <p:cNvSpPr txBox="1"/>
          <p:nvPr/>
        </p:nvSpPr>
        <p:spPr>
          <a:xfrm>
            <a:off x="4208854" y="3086931"/>
            <a:ext cx="1826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7.5 cm</a:t>
            </a:r>
          </a:p>
        </p:txBody>
      </p:sp>
      <p:pic>
        <p:nvPicPr>
          <p:cNvPr id="18" name="Graphic 17" descr="Flower with solid fill">
            <a:extLst>
              <a:ext uri="{FF2B5EF4-FFF2-40B4-BE49-F238E27FC236}">
                <a16:creationId xmlns:a16="http://schemas.microsoft.com/office/drawing/2014/main" id="{2A325246-9E9F-D447-AEC7-0E14CC02EB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07574" y="2139825"/>
            <a:ext cx="828169" cy="828169"/>
          </a:xfrm>
          <a:prstGeom prst="rect">
            <a:avLst/>
          </a:prstGeom>
        </p:spPr>
      </p:pic>
      <p:pic>
        <p:nvPicPr>
          <p:cNvPr id="20" name="Graphic 19" descr="Plant with solid fill">
            <a:extLst>
              <a:ext uri="{FF2B5EF4-FFF2-40B4-BE49-F238E27FC236}">
                <a16:creationId xmlns:a16="http://schemas.microsoft.com/office/drawing/2014/main" id="{6C214DB4-6D96-1D47-9488-395E6D4ED4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62802" y="1490312"/>
            <a:ext cx="1535959" cy="153595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EDBF3CC-FC67-B747-B533-674C17F775C4}"/>
              </a:ext>
            </a:extLst>
          </p:cNvPr>
          <p:cNvSpPr txBox="1"/>
          <p:nvPr/>
        </p:nvSpPr>
        <p:spPr>
          <a:xfrm>
            <a:off x="8654143" y="4603000"/>
            <a:ext cx="315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98B145-A8E7-2945-95BC-C7B39D389776}"/>
              </a:ext>
            </a:extLst>
          </p:cNvPr>
          <p:cNvSpPr txBox="1"/>
          <p:nvPr/>
        </p:nvSpPr>
        <p:spPr>
          <a:xfrm>
            <a:off x="348131" y="1017725"/>
            <a:ext cx="277138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Place</a:t>
            </a:r>
          </a:p>
          <a:p>
            <a:r>
              <a:rPr lang="en-GB" dirty="0"/>
              <a:t>9 plots including 36 subplots of 1 m</a:t>
            </a:r>
            <a:r>
              <a:rPr lang="en-GB" baseline="30000" dirty="0"/>
              <a:t>2</a:t>
            </a:r>
          </a:p>
          <a:p>
            <a:endParaRPr lang="en-GB" baseline="30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Time </a:t>
            </a:r>
          </a:p>
          <a:p>
            <a:r>
              <a:rPr lang="en-GB" dirty="0"/>
              <a:t>2017 to 2019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Actors</a:t>
            </a:r>
          </a:p>
          <a:p>
            <a:r>
              <a:rPr lang="en-GB" dirty="0"/>
              <a:t>25 annual plants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101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Story</a:t>
            </a:r>
            <a:endParaRPr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1366A64-1A51-AA43-BEF3-1F538C0FC5D6}"/>
              </a:ext>
            </a:extLst>
          </p:cNvPr>
          <p:cNvGrpSpPr/>
          <p:nvPr/>
        </p:nvGrpSpPr>
        <p:grpSpPr>
          <a:xfrm>
            <a:off x="2974830" y="1017725"/>
            <a:ext cx="1686954" cy="2478753"/>
            <a:chOff x="4089592" y="3028950"/>
            <a:chExt cx="946301" cy="1501514"/>
          </a:xfrm>
          <a:solidFill>
            <a:schemeClr val="accent2"/>
          </a:solidFill>
        </p:grpSpPr>
        <p:pic>
          <p:nvPicPr>
            <p:cNvPr id="7" name="Graphic 6" descr="Flowers in pot with solid fill">
              <a:extLst>
                <a:ext uri="{FF2B5EF4-FFF2-40B4-BE49-F238E27FC236}">
                  <a16:creationId xmlns:a16="http://schemas.microsoft.com/office/drawing/2014/main" id="{66D5ED5C-4A12-CE42-9ED6-4E69243B6A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54009"/>
            <a:stretch/>
          </p:blipFill>
          <p:spPr>
            <a:xfrm>
              <a:off x="4089592" y="3028950"/>
              <a:ext cx="914400" cy="517050"/>
            </a:xfrm>
            <a:prstGeom prst="rect">
              <a:avLst/>
            </a:prstGeom>
          </p:spPr>
        </p:pic>
        <p:sp>
          <p:nvSpPr>
            <p:cNvPr id="8" name="Arc 7">
              <a:extLst>
                <a:ext uri="{FF2B5EF4-FFF2-40B4-BE49-F238E27FC236}">
                  <a16:creationId xmlns:a16="http://schemas.microsoft.com/office/drawing/2014/main" id="{8EC61CF8-9701-1D40-9570-0FB2D5ED17D1}"/>
                </a:ext>
              </a:extLst>
            </p:cNvPr>
            <p:cNvSpPr/>
            <p:nvPr/>
          </p:nvSpPr>
          <p:spPr>
            <a:xfrm>
              <a:off x="4221116" y="3503330"/>
              <a:ext cx="325676" cy="1027134"/>
            </a:xfrm>
            <a:prstGeom prst="arc">
              <a:avLst>
                <a:gd name="adj1" fmla="val 16504166"/>
                <a:gd name="adj2" fmla="val 18959003"/>
              </a:avLst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38C583FE-D31A-F44A-A37F-A4272CD36589}"/>
                </a:ext>
              </a:extLst>
            </p:cNvPr>
            <p:cNvSpPr/>
            <p:nvPr/>
          </p:nvSpPr>
          <p:spPr>
            <a:xfrm rot="21069187" flipH="1">
              <a:off x="4549466" y="3432302"/>
              <a:ext cx="486427" cy="1027134"/>
            </a:xfrm>
            <a:prstGeom prst="arc">
              <a:avLst>
                <a:gd name="adj1" fmla="val 17197249"/>
                <a:gd name="adj2" fmla="val 2097577"/>
              </a:avLst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06CD656-994E-004B-9BE2-336BD8EA11FD}"/>
                  </a:ext>
                </a:extLst>
              </p14:cNvPr>
              <p14:cNvContentPartPr/>
              <p14:nvPr/>
            </p14:nvContentPartPr>
            <p14:xfrm>
              <a:off x="7468832" y="2622828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06CD656-994E-004B-9BE2-336BD8EA11F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60192" y="2614188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98EE83-21EE-0141-9598-5D4EA071E0CF}"/>
              </a:ext>
            </a:extLst>
          </p:cNvPr>
          <p:cNvCxnSpPr>
            <a:cxnSpLocks/>
          </p:cNvCxnSpPr>
          <p:nvPr/>
        </p:nvCxnSpPr>
        <p:spPr>
          <a:xfrm>
            <a:off x="3833854" y="3006045"/>
            <a:ext cx="1879370" cy="47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462C155-ABA7-F141-BBBF-94BA85D9C686}"/>
              </a:ext>
            </a:extLst>
          </p:cNvPr>
          <p:cNvSpPr txBox="1"/>
          <p:nvPr/>
        </p:nvSpPr>
        <p:spPr>
          <a:xfrm>
            <a:off x="4208854" y="3086931"/>
            <a:ext cx="1826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7.5 cm</a:t>
            </a:r>
          </a:p>
        </p:txBody>
      </p:sp>
      <p:pic>
        <p:nvPicPr>
          <p:cNvPr id="18" name="Graphic 17" descr="Flower with solid fill">
            <a:extLst>
              <a:ext uri="{FF2B5EF4-FFF2-40B4-BE49-F238E27FC236}">
                <a16:creationId xmlns:a16="http://schemas.microsoft.com/office/drawing/2014/main" id="{2A325246-9E9F-D447-AEC7-0E14CC02EB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07574" y="2139825"/>
            <a:ext cx="828169" cy="828169"/>
          </a:xfrm>
          <a:prstGeom prst="rect">
            <a:avLst/>
          </a:prstGeom>
        </p:spPr>
      </p:pic>
      <p:pic>
        <p:nvPicPr>
          <p:cNvPr id="20" name="Graphic 19" descr="Plant with solid fill">
            <a:extLst>
              <a:ext uri="{FF2B5EF4-FFF2-40B4-BE49-F238E27FC236}">
                <a16:creationId xmlns:a16="http://schemas.microsoft.com/office/drawing/2014/main" id="{6C214DB4-6D96-1D47-9488-395E6D4ED4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62802" y="1490312"/>
            <a:ext cx="1535959" cy="153595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EDBF3CC-FC67-B747-B533-674C17F775C4}"/>
              </a:ext>
            </a:extLst>
          </p:cNvPr>
          <p:cNvSpPr txBox="1"/>
          <p:nvPr/>
        </p:nvSpPr>
        <p:spPr>
          <a:xfrm>
            <a:off x="8654143" y="4603000"/>
            <a:ext cx="315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98B145-A8E7-2945-95BC-C7B39D389776}"/>
              </a:ext>
            </a:extLst>
          </p:cNvPr>
          <p:cNvSpPr txBox="1"/>
          <p:nvPr/>
        </p:nvSpPr>
        <p:spPr>
          <a:xfrm>
            <a:off x="348131" y="1017725"/>
            <a:ext cx="277138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Place</a:t>
            </a:r>
          </a:p>
          <a:p>
            <a:r>
              <a:rPr lang="en-GB" dirty="0"/>
              <a:t>9 plots including 36 subplots of 1 m</a:t>
            </a:r>
            <a:r>
              <a:rPr lang="en-GB" baseline="30000" dirty="0"/>
              <a:t>2</a:t>
            </a:r>
          </a:p>
          <a:p>
            <a:endParaRPr lang="en-GB" baseline="30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Time </a:t>
            </a:r>
          </a:p>
          <a:p>
            <a:r>
              <a:rPr lang="en-GB" dirty="0"/>
              <a:t>2017 to 2019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Actors</a:t>
            </a:r>
          </a:p>
          <a:p>
            <a:r>
              <a:rPr lang="en-GB" dirty="0"/>
              <a:t>25 annual plants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04B467-61E2-2D4E-9834-D736763E7794}"/>
              </a:ext>
            </a:extLst>
          </p:cNvPr>
          <p:cNvSpPr txBox="1"/>
          <p:nvPr/>
        </p:nvSpPr>
        <p:spPr>
          <a:xfrm>
            <a:off x="348131" y="1017725"/>
            <a:ext cx="5964987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Place</a:t>
            </a:r>
          </a:p>
          <a:p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9 plots including 36</a:t>
            </a:r>
          </a:p>
          <a:p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 subplots of 1 m</a:t>
            </a:r>
            <a:r>
              <a:rPr lang="en-GB" baseline="30000" dirty="0">
                <a:solidFill>
                  <a:schemeClr val="tx1">
                    <a:alpha val="70000"/>
                  </a:schemeClr>
                </a:solidFill>
              </a:rPr>
              <a:t>2</a:t>
            </a:r>
          </a:p>
          <a:p>
            <a:endParaRPr lang="en-GB" baseline="30000" dirty="0">
              <a:solidFill>
                <a:schemeClr val="tx1">
                  <a:alpha val="7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Time </a:t>
            </a:r>
          </a:p>
          <a:p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2017 to 2019</a:t>
            </a:r>
          </a:p>
          <a:p>
            <a:endParaRPr lang="en-GB" dirty="0">
              <a:solidFill>
                <a:schemeClr val="tx1">
                  <a:alpha val="7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Actors</a:t>
            </a:r>
          </a:p>
          <a:p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25 annual plants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Abundant or rare ( &lt;1% of total abundance over 3 years)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Forb or Grass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Family classification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Species level</a:t>
            </a:r>
            <a:endParaRPr lang="en-GB" dirty="0">
              <a:solidFill>
                <a:schemeClr val="tx1">
                  <a:alpha val="70000"/>
                </a:schemeClr>
              </a:solidFill>
            </a:endParaRPr>
          </a:p>
          <a:p>
            <a:endParaRPr lang="en-GB" dirty="0">
              <a:solidFill>
                <a:schemeClr val="tx1">
                  <a:alpha val="70000"/>
                </a:schemeClr>
              </a:solidFill>
            </a:endParaRPr>
          </a:p>
          <a:p>
            <a:endParaRPr lang="en-GB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220F5B-A3D3-CE4B-B700-28BADEFCA559}"/>
              </a:ext>
            </a:extLst>
          </p:cNvPr>
          <p:cNvSpPr txBox="1"/>
          <p:nvPr/>
        </p:nvSpPr>
        <p:spPr>
          <a:xfrm>
            <a:off x="6170168" y="3957252"/>
            <a:ext cx="23090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Grouping</a:t>
            </a:r>
          </a:p>
          <a:p>
            <a:r>
              <a:rPr lang="en-GB" dirty="0"/>
              <a:t>factors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A563681E-47AE-6146-92AB-E6BACE98F076}"/>
              </a:ext>
            </a:extLst>
          </p:cNvPr>
          <p:cNvSpPr/>
          <p:nvPr/>
        </p:nvSpPr>
        <p:spPr>
          <a:xfrm flipH="1">
            <a:off x="5710795" y="3448723"/>
            <a:ext cx="391777" cy="163131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8494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Story</a:t>
            </a:r>
            <a:endParaRPr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1366A64-1A51-AA43-BEF3-1F538C0FC5D6}"/>
              </a:ext>
            </a:extLst>
          </p:cNvPr>
          <p:cNvGrpSpPr/>
          <p:nvPr/>
        </p:nvGrpSpPr>
        <p:grpSpPr>
          <a:xfrm>
            <a:off x="2974830" y="1017725"/>
            <a:ext cx="1686954" cy="2478753"/>
            <a:chOff x="4089592" y="3028950"/>
            <a:chExt cx="946301" cy="1501514"/>
          </a:xfrm>
          <a:solidFill>
            <a:schemeClr val="accent2"/>
          </a:solidFill>
        </p:grpSpPr>
        <p:pic>
          <p:nvPicPr>
            <p:cNvPr id="7" name="Graphic 6" descr="Flowers in pot with solid fill">
              <a:extLst>
                <a:ext uri="{FF2B5EF4-FFF2-40B4-BE49-F238E27FC236}">
                  <a16:creationId xmlns:a16="http://schemas.microsoft.com/office/drawing/2014/main" id="{66D5ED5C-4A12-CE42-9ED6-4E69243B6A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54009"/>
            <a:stretch/>
          </p:blipFill>
          <p:spPr>
            <a:xfrm>
              <a:off x="4089592" y="3028950"/>
              <a:ext cx="914400" cy="517050"/>
            </a:xfrm>
            <a:prstGeom prst="rect">
              <a:avLst/>
            </a:prstGeom>
          </p:spPr>
        </p:pic>
        <p:sp>
          <p:nvSpPr>
            <p:cNvPr id="8" name="Arc 7">
              <a:extLst>
                <a:ext uri="{FF2B5EF4-FFF2-40B4-BE49-F238E27FC236}">
                  <a16:creationId xmlns:a16="http://schemas.microsoft.com/office/drawing/2014/main" id="{8EC61CF8-9701-1D40-9570-0FB2D5ED17D1}"/>
                </a:ext>
              </a:extLst>
            </p:cNvPr>
            <p:cNvSpPr/>
            <p:nvPr/>
          </p:nvSpPr>
          <p:spPr>
            <a:xfrm>
              <a:off x="4221116" y="3503330"/>
              <a:ext cx="325676" cy="1027134"/>
            </a:xfrm>
            <a:prstGeom prst="arc">
              <a:avLst>
                <a:gd name="adj1" fmla="val 16504166"/>
                <a:gd name="adj2" fmla="val 18959003"/>
              </a:avLst>
            </a:prstGeom>
            <a:noFill/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38C583FE-D31A-F44A-A37F-A4272CD36589}"/>
                </a:ext>
              </a:extLst>
            </p:cNvPr>
            <p:cNvSpPr/>
            <p:nvPr/>
          </p:nvSpPr>
          <p:spPr>
            <a:xfrm rot="21069187" flipH="1">
              <a:off x="4549466" y="3432302"/>
              <a:ext cx="486427" cy="1027134"/>
            </a:xfrm>
            <a:prstGeom prst="arc">
              <a:avLst>
                <a:gd name="adj1" fmla="val 17197249"/>
                <a:gd name="adj2" fmla="val 2097577"/>
              </a:avLst>
            </a:prstGeom>
            <a:noFill/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06CD656-994E-004B-9BE2-336BD8EA11FD}"/>
                  </a:ext>
                </a:extLst>
              </p14:cNvPr>
              <p14:cNvContentPartPr/>
              <p14:nvPr/>
            </p14:nvContentPartPr>
            <p14:xfrm>
              <a:off x="7468832" y="2622828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06CD656-994E-004B-9BE2-336BD8EA11F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60192" y="2614188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98EE83-21EE-0141-9598-5D4EA071E0CF}"/>
              </a:ext>
            </a:extLst>
          </p:cNvPr>
          <p:cNvCxnSpPr>
            <a:cxnSpLocks/>
          </p:cNvCxnSpPr>
          <p:nvPr/>
        </p:nvCxnSpPr>
        <p:spPr>
          <a:xfrm>
            <a:off x="3833854" y="3006045"/>
            <a:ext cx="1879370" cy="47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462C155-ABA7-F141-BBBF-94BA85D9C686}"/>
              </a:ext>
            </a:extLst>
          </p:cNvPr>
          <p:cNvSpPr txBox="1"/>
          <p:nvPr/>
        </p:nvSpPr>
        <p:spPr>
          <a:xfrm>
            <a:off x="4208854" y="3086931"/>
            <a:ext cx="1826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7.5 cm</a:t>
            </a:r>
          </a:p>
        </p:txBody>
      </p:sp>
      <p:pic>
        <p:nvPicPr>
          <p:cNvPr id="18" name="Graphic 17" descr="Flower with solid fill">
            <a:extLst>
              <a:ext uri="{FF2B5EF4-FFF2-40B4-BE49-F238E27FC236}">
                <a16:creationId xmlns:a16="http://schemas.microsoft.com/office/drawing/2014/main" id="{2A325246-9E9F-D447-AEC7-0E14CC02EB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07574" y="2139825"/>
            <a:ext cx="828169" cy="828169"/>
          </a:xfrm>
          <a:prstGeom prst="rect">
            <a:avLst/>
          </a:prstGeom>
        </p:spPr>
      </p:pic>
      <p:pic>
        <p:nvPicPr>
          <p:cNvPr id="20" name="Graphic 19" descr="Plant with solid fill">
            <a:extLst>
              <a:ext uri="{FF2B5EF4-FFF2-40B4-BE49-F238E27FC236}">
                <a16:creationId xmlns:a16="http://schemas.microsoft.com/office/drawing/2014/main" id="{6C214DB4-6D96-1D47-9488-395E6D4ED4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62802" y="1490312"/>
            <a:ext cx="1535959" cy="153595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EDBF3CC-FC67-B747-B533-674C17F775C4}"/>
              </a:ext>
            </a:extLst>
          </p:cNvPr>
          <p:cNvSpPr txBox="1"/>
          <p:nvPr/>
        </p:nvSpPr>
        <p:spPr>
          <a:xfrm>
            <a:off x="8654143" y="4603000"/>
            <a:ext cx="315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D6ACEB-D5F7-2A42-8048-6127D48B1F1A}"/>
              </a:ext>
            </a:extLst>
          </p:cNvPr>
          <p:cNvSpPr txBox="1"/>
          <p:nvPr/>
        </p:nvSpPr>
        <p:spPr>
          <a:xfrm>
            <a:off x="6170168" y="3957252"/>
            <a:ext cx="23090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Grouping</a:t>
            </a:r>
          </a:p>
          <a:p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factors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A2BA3969-6786-C14C-A396-4D32FDDF992A}"/>
              </a:ext>
            </a:extLst>
          </p:cNvPr>
          <p:cNvSpPr/>
          <p:nvPr/>
        </p:nvSpPr>
        <p:spPr>
          <a:xfrm flipH="1">
            <a:off x="5710795" y="3448723"/>
            <a:ext cx="391777" cy="163131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B5C261-FB78-4146-95A2-4DCCF341CBF6}"/>
              </a:ext>
            </a:extLst>
          </p:cNvPr>
          <p:cNvSpPr txBox="1"/>
          <p:nvPr/>
        </p:nvSpPr>
        <p:spPr>
          <a:xfrm>
            <a:off x="348131" y="1017725"/>
            <a:ext cx="596498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Place</a:t>
            </a:r>
          </a:p>
          <a:p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9 plots including 36</a:t>
            </a:r>
          </a:p>
          <a:p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 subplots of 1 m</a:t>
            </a:r>
            <a:r>
              <a:rPr lang="en-GB" baseline="30000" dirty="0">
                <a:solidFill>
                  <a:schemeClr val="tx1">
                    <a:alpha val="70000"/>
                  </a:schemeClr>
                </a:solidFill>
              </a:rPr>
              <a:t>2</a:t>
            </a:r>
          </a:p>
          <a:p>
            <a:endParaRPr lang="en-GB" baseline="30000" dirty="0">
              <a:solidFill>
                <a:schemeClr val="tx1">
                  <a:alpha val="7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Time </a:t>
            </a:r>
          </a:p>
          <a:p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2017 to 2019</a:t>
            </a:r>
          </a:p>
          <a:p>
            <a:endParaRPr lang="en-GB" dirty="0">
              <a:solidFill>
                <a:schemeClr val="tx1">
                  <a:alpha val="7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Actors</a:t>
            </a:r>
          </a:p>
          <a:p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25 annual plants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Abundant or rare ( &lt;1% of total abundance over 3 years)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Forb or Grass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Family classification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Species level</a:t>
            </a:r>
          </a:p>
          <a:p>
            <a:endParaRPr lang="en-GB" dirty="0">
              <a:solidFill>
                <a:schemeClr val="tx1">
                  <a:alpha val="70000"/>
                </a:schemeClr>
              </a:solidFill>
            </a:endParaRPr>
          </a:p>
          <a:p>
            <a:endParaRPr lang="en-GB" dirty="0">
              <a:solidFill>
                <a:schemeClr val="tx1">
                  <a:alpha val="70000"/>
                </a:schemeClr>
              </a:solidFill>
            </a:endParaRPr>
          </a:p>
          <a:p>
            <a:endParaRPr lang="en-GB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02317A-B949-B948-A738-1A1A76CDD29A}"/>
              </a:ext>
            </a:extLst>
          </p:cNvPr>
          <p:cNvSpPr txBox="1"/>
          <p:nvPr/>
        </p:nvSpPr>
        <p:spPr>
          <a:xfrm>
            <a:off x="5898762" y="780963"/>
            <a:ext cx="34552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Scene 1- Competition</a:t>
            </a:r>
          </a:p>
          <a:p>
            <a:r>
              <a:rPr lang="en-GB" dirty="0"/>
              <a:t>Identity and number of neighbours: 2 </a:t>
            </a:r>
          </a:p>
          <a:p>
            <a:r>
              <a:rPr lang="en-GB" dirty="0"/>
              <a:t>Number of fruits : 2</a:t>
            </a:r>
          </a:p>
          <a:p>
            <a:r>
              <a:rPr lang="en-GB" dirty="0"/>
              <a:t>Number of seeds per fruit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2588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ss, outdoor, sky, field&#10;&#10;Description automatically generated">
            <a:extLst>
              <a:ext uri="{FF2B5EF4-FFF2-40B4-BE49-F238E27FC236}">
                <a16:creationId xmlns:a16="http://schemas.microsoft.com/office/drawing/2014/main" id="{A6682D01-3D64-FA4F-8BB6-D34A03AE1C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014"/>
          <a:stretch/>
        </p:blipFill>
        <p:spPr>
          <a:xfrm>
            <a:off x="-1123" y="961"/>
            <a:ext cx="9143980" cy="5142539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6" name="Graphic 15" descr="Man with solid fill">
            <a:extLst>
              <a:ext uri="{FF2B5EF4-FFF2-40B4-BE49-F238E27FC236}">
                <a16:creationId xmlns:a16="http://schemas.microsoft.com/office/drawing/2014/main" id="{ADB10CC8-84AD-6748-8060-032A6F4E99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73959" y="1451282"/>
            <a:ext cx="1242391" cy="1242391"/>
          </a:xfrm>
          <a:prstGeom prst="rect">
            <a:avLst/>
          </a:prstGeom>
        </p:spPr>
      </p:pic>
      <p:pic>
        <p:nvPicPr>
          <p:cNvPr id="17" name="Graphic 16" descr="Man with solid fill">
            <a:extLst>
              <a:ext uri="{FF2B5EF4-FFF2-40B4-BE49-F238E27FC236}">
                <a16:creationId xmlns:a16="http://schemas.microsoft.com/office/drawing/2014/main" id="{909DDFE1-CD28-8A49-9F4F-C71F5B1B13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63224" y="2326760"/>
            <a:ext cx="1242391" cy="1242391"/>
          </a:xfrm>
          <a:prstGeom prst="rect">
            <a:avLst/>
          </a:prstGeom>
        </p:spPr>
      </p:pic>
      <p:pic>
        <p:nvPicPr>
          <p:cNvPr id="18" name="Graphic 17" descr="Man with solid fill">
            <a:extLst>
              <a:ext uri="{FF2B5EF4-FFF2-40B4-BE49-F238E27FC236}">
                <a16:creationId xmlns:a16="http://schemas.microsoft.com/office/drawing/2014/main" id="{5DFB0F9B-A1BF-2F45-B5F4-E1E48739EB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t="30167"/>
          <a:stretch/>
        </p:blipFill>
        <p:spPr>
          <a:xfrm>
            <a:off x="4925203" y="2452069"/>
            <a:ext cx="1469828" cy="1026425"/>
          </a:xfrm>
          <a:prstGeom prst="rect">
            <a:avLst/>
          </a:prstGeom>
        </p:spPr>
      </p:pic>
      <p:pic>
        <p:nvPicPr>
          <p:cNvPr id="26" name="Picture 25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158EFBBC-7FEA-BE46-88F3-4D37065556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30010" y="1365591"/>
            <a:ext cx="587496" cy="440622"/>
          </a:xfrm>
          <a:prstGeom prst="rect">
            <a:avLst/>
          </a:prstGeom>
        </p:spPr>
      </p:pic>
      <p:pic>
        <p:nvPicPr>
          <p:cNvPr id="28" name="Picture 27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7F2D976F-4EE1-4345-BA1C-4AD0FE63444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1809"/>
          <a:stretch/>
        </p:blipFill>
        <p:spPr>
          <a:xfrm>
            <a:off x="5403307" y="1907368"/>
            <a:ext cx="567872" cy="544701"/>
          </a:xfrm>
          <a:prstGeom prst="rect">
            <a:avLst/>
          </a:prstGeom>
        </p:spPr>
      </p:pic>
      <p:pic>
        <p:nvPicPr>
          <p:cNvPr id="30" name="Picture 29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5372C61A-AA34-424B-A7F6-4AE3814F3E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07727" y="2308939"/>
            <a:ext cx="522301" cy="391726"/>
          </a:xfrm>
          <a:prstGeom prst="rect">
            <a:avLst/>
          </a:prstGeom>
        </p:spPr>
      </p:pic>
      <p:pic>
        <p:nvPicPr>
          <p:cNvPr id="32" name="Graphic 31" descr="Run with solid fill">
            <a:extLst>
              <a:ext uri="{FF2B5EF4-FFF2-40B4-BE49-F238E27FC236}">
                <a16:creationId xmlns:a16="http://schemas.microsoft.com/office/drawing/2014/main" id="{AFBB18A6-A629-6145-9CF4-DAC837FAD13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20291"/>
          <a:stretch/>
        </p:blipFill>
        <p:spPr>
          <a:xfrm>
            <a:off x="5842571" y="1514007"/>
            <a:ext cx="1145225" cy="912852"/>
          </a:xfrm>
          <a:prstGeom prst="rect">
            <a:avLst/>
          </a:prstGeom>
        </p:spPr>
      </p:pic>
      <p:pic>
        <p:nvPicPr>
          <p:cNvPr id="34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BA5A9704-B313-C146-A994-20E628F1A1C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433801" flipH="1">
            <a:off x="6822949" y="997041"/>
            <a:ext cx="853434" cy="90848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9DE0CE1-63CF-AD42-83C2-ADFC3C2FAC45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28265"/>
          <a:stretch/>
        </p:blipFill>
        <p:spPr>
          <a:xfrm rot="1177692">
            <a:off x="6470196" y="1191847"/>
            <a:ext cx="410649" cy="429342"/>
          </a:xfrm>
          <a:prstGeom prst="rect">
            <a:avLst/>
          </a:prstGeom>
        </p:spPr>
      </p:pic>
      <p:pic>
        <p:nvPicPr>
          <p:cNvPr id="45" name="Graphic 44" descr="Man with solid fill">
            <a:extLst>
              <a:ext uri="{FF2B5EF4-FFF2-40B4-BE49-F238E27FC236}">
                <a16:creationId xmlns:a16="http://schemas.microsoft.com/office/drawing/2014/main" id="{B87C24A7-0491-F74B-B073-CF372C32B53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428843" y="1225378"/>
            <a:ext cx="1242391" cy="1242391"/>
          </a:xfrm>
          <a:prstGeom prst="rect">
            <a:avLst/>
          </a:prstGeom>
        </p:spPr>
      </p:pic>
      <p:pic>
        <p:nvPicPr>
          <p:cNvPr id="43" name="Graphic 42" descr="Man with solid fill">
            <a:extLst>
              <a:ext uri="{FF2B5EF4-FFF2-40B4-BE49-F238E27FC236}">
                <a16:creationId xmlns:a16="http://schemas.microsoft.com/office/drawing/2014/main" id="{8701BD9C-F019-8B48-9A72-FF9EDFD8279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422637" y="1154815"/>
            <a:ext cx="1383518" cy="1383518"/>
          </a:xfrm>
          <a:prstGeom prst="rect">
            <a:avLst/>
          </a:prstGeom>
        </p:spPr>
      </p:pic>
      <p:pic>
        <p:nvPicPr>
          <p:cNvPr id="44" name="Picture 43" descr="A picture containing person, indoor, dark&#10;&#10;Description automatically generated">
            <a:extLst>
              <a:ext uri="{FF2B5EF4-FFF2-40B4-BE49-F238E27FC236}">
                <a16:creationId xmlns:a16="http://schemas.microsoft.com/office/drawing/2014/main" id="{72FF0B92-5BE4-DC41-ACF6-C1D2D6426B3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773718" y="1131587"/>
            <a:ext cx="589240" cy="440622"/>
          </a:xfrm>
          <a:prstGeom prst="rect">
            <a:avLst/>
          </a:prstGeom>
        </p:spPr>
      </p:pic>
      <p:pic>
        <p:nvPicPr>
          <p:cNvPr id="46" name="Picture 45" descr="A picture containing person, dark, staring&#10;&#10;Description automatically generated">
            <a:extLst>
              <a:ext uri="{FF2B5EF4-FFF2-40B4-BE49-F238E27FC236}">
                <a16:creationId xmlns:a16="http://schemas.microsoft.com/office/drawing/2014/main" id="{EC2CEFEA-846A-CE44-8693-39C3E1C8E92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764828" y="1108193"/>
            <a:ext cx="758507" cy="5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93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Story</a:t>
            </a:r>
            <a:endParaRPr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1366A64-1A51-AA43-BEF3-1F538C0FC5D6}"/>
              </a:ext>
            </a:extLst>
          </p:cNvPr>
          <p:cNvGrpSpPr/>
          <p:nvPr/>
        </p:nvGrpSpPr>
        <p:grpSpPr>
          <a:xfrm>
            <a:off x="2974830" y="1017725"/>
            <a:ext cx="1686954" cy="2478753"/>
            <a:chOff x="4089592" y="3028950"/>
            <a:chExt cx="946301" cy="1501514"/>
          </a:xfrm>
          <a:solidFill>
            <a:schemeClr val="accent2"/>
          </a:solidFill>
        </p:grpSpPr>
        <p:pic>
          <p:nvPicPr>
            <p:cNvPr id="7" name="Graphic 6" descr="Flowers in pot with solid fill">
              <a:extLst>
                <a:ext uri="{FF2B5EF4-FFF2-40B4-BE49-F238E27FC236}">
                  <a16:creationId xmlns:a16="http://schemas.microsoft.com/office/drawing/2014/main" id="{66D5ED5C-4A12-CE42-9ED6-4E69243B6A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54009"/>
            <a:stretch/>
          </p:blipFill>
          <p:spPr>
            <a:xfrm>
              <a:off x="4089592" y="3028950"/>
              <a:ext cx="914400" cy="517050"/>
            </a:xfrm>
            <a:prstGeom prst="rect">
              <a:avLst/>
            </a:prstGeom>
          </p:spPr>
        </p:pic>
        <p:sp>
          <p:nvSpPr>
            <p:cNvPr id="8" name="Arc 7">
              <a:extLst>
                <a:ext uri="{FF2B5EF4-FFF2-40B4-BE49-F238E27FC236}">
                  <a16:creationId xmlns:a16="http://schemas.microsoft.com/office/drawing/2014/main" id="{8EC61CF8-9701-1D40-9570-0FB2D5ED17D1}"/>
                </a:ext>
              </a:extLst>
            </p:cNvPr>
            <p:cNvSpPr/>
            <p:nvPr/>
          </p:nvSpPr>
          <p:spPr>
            <a:xfrm>
              <a:off x="4221116" y="3503330"/>
              <a:ext cx="325676" cy="1027134"/>
            </a:xfrm>
            <a:prstGeom prst="arc">
              <a:avLst>
                <a:gd name="adj1" fmla="val 16504166"/>
                <a:gd name="adj2" fmla="val 18959003"/>
              </a:avLst>
            </a:prstGeom>
            <a:noFill/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38C583FE-D31A-F44A-A37F-A4272CD36589}"/>
                </a:ext>
              </a:extLst>
            </p:cNvPr>
            <p:cNvSpPr/>
            <p:nvPr/>
          </p:nvSpPr>
          <p:spPr>
            <a:xfrm rot="21069187" flipH="1">
              <a:off x="4549466" y="3432302"/>
              <a:ext cx="486427" cy="1027134"/>
            </a:xfrm>
            <a:prstGeom prst="arc">
              <a:avLst>
                <a:gd name="adj1" fmla="val 17197249"/>
                <a:gd name="adj2" fmla="val 2097577"/>
              </a:avLst>
            </a:prstGeom>
            <a:noFill/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06CD656-994E-004B-9BE2-336BD8EA11FD}"/>
                  </a:ext>
                </a:extLst>
              </p14:cNvPr>
              <p14:cNvContentPartPr/>
              <p14:nvPr/>
            </p14:nvContentPartPr>
            <p14:xfrm>
              <a:off x="7468832" y="2622828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06CD656-994E-004B-9BE2-336BD8EA11F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60192" y="2614188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98EE83-21EE-0141-9598-5D4EA071E0CF}"/>
              </a:ext>
            </a:extLst>
          </p:cNvPr>
          <p:cNvCxnSpPr>
            <a:cxnSpLocks/>
          </p:cNvCxnSpPr>
          <p:nvPr/>
        </p:nvCxnSpPr>
        <p:spPr>
          <a:xfrm>
            <a:off x="3833854" y="3006045"/>
            <a:ext cx="1879370" cy="47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462C155-ABA7-F141-BBBF-94BA85D9C686}"/>
              </a:ext>
            </a:extLst>
          </p:cNvPr>
          <p:cNvSpPr txBox="1"/>
          <p:nvPr/>
        </p:nvSpPr>
        <p:spPr>
          <a:xfrm>
            <a:off x="4208854" y="3086931"/>
            <a:ext cx="1826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7.5 cm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934E3A-A599-B848-8C45-2FE8B7F61010}"/>
              </a:ext>
            </a:extLst>
          </p:cNvPr>
          <p:cNvSpPr txBox="1"/>
          <p:nvPr/>
        </p:nvSpPr>
        <p:spPr>
          <a:xfrm>
            <a:off x="5898762" y="780963"/>
            <a:ext cx="34552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Scene 1- Competition</a:t>
            </a:r>
          </a:p>
          <a:p>
            <a:r>
              <a:rPr lang="en-GB" dirty="0"/>
              <a:t>Identity and number of neighbours: 2 </a:t>
            </a:r>
          </a:p>
          <a:p>
            <a:r>
              <a:rPr lang="en-GB" dirty="0"/>
              <a:t>Number of fruits : 2</a:t>
            </a:r>
          </a:p>
          <a:p>
            <a:r>
              <a:rPr lang="en-GB" dirty="0"/>
              <a:t>Number of seeds per fruit</a:t>
            </a:r>
          </a:p>
          <a:p>
            <a:endParaRPr lang="en-GB" dirty="0"/>
          </a:p>
          <a:p>
            <a:r>
              <a:rPr lang="en-GB" dirty="0"/>
              <a:t>=&gt; Intrinsic growth rate</a:t>
            </a:r>
          </a:p>
          <a:p>
            <a:r>
              <a:rPr lang="en-GB" dirty="0"/>
              <a:t>Seed production over time</a:t>
            </a:r>
          </a:p>
          <a:p>
            <a:r>
              <a:rPr lang="en-GB" dirty="0"/>
              <a:t>Plant interactions: pairwise and higher-order (HOIs)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FE41C96-1761-824F-BD0E-F68A90C6CA91}"/>
              </a:ext>
            </a:extLst>
          </p:cNvPr>
          <p:cNvSpPr txBox="1"/>
          <p:nvPr/>
        </p:nvSpPr>
        <p:spPr>
          <a:xfrm>
            <a:off x="348131" y="1017725"/>
            <a:ext cx="277138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Place</a:t>
            </a:r>
          </a:p>
          <a:p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9 plots including 36 subplots of 1 m</a:t>
            </a:r>
            <a:r>
              <a:rPr lang="en-GB" baseline="30000" dirty="0">
                <a:solidFill>
                  <a:schemeClr val="tx1">
                    <a:alpha val="70000"/>
                  </a:schemeClr>
                </a:solidFill>
              </a:rPr>
              <a:t>2</a:t>
            </a:r>
          </a:p>
          <a:p>
            <a:endParaRPr lang="en-GB" baseline="30000" dirty="0">
              <a:solidFill>
                <a:schemeClr val="tx1">
                  <a:alpha val="7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Time </a:t>
            </a:r>
          </a:p>
          <a:p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2017 to 2019</a:t>
            </a:r>
          </a:p>
          <a:p>
            <a:endParaRPr lang="en-GB" dirty="0">
              <a:solidFill>
                <a:schemeClr val="tx1">
                  <a:alpha val="7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Actors</a:t>
            </a:r>
          </a:p>
          <a:p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25 annual plants</a:t>
            </a:r>
          </a:p>
          <a:p>
            <a:endParaRPr lang="en-GB" dirty="0">
              <a:solidFill>
                <a:schemeClr val="tx1">
                  <a:alpha val="70000"/>
                </a:schemeClr>
              </a:solidFill>
            </a:endParaRPr>
          </a:p>
          <a:p>
            <a:endParaRPr lang="en-GB" dirty="0">
              <a:solidFill>
                <a:schemeClr val="tx1">
                  <a:alpha val="70000"/>
                </a:schemeClr>
              </a:solidFill>
            </a:endParaRPr>
          </a:p>
        </p:txBody>
      </p:sp>
      <p:pic>
        <p:nvPicPr>
          <p:cNvPr id="18" name="Graphic 17" descr="Flower with solid fill">
            <a:extLst>
              <a:ext uri="{FF2B5EF4-FFF2-40B4-BE49-F238E27FC236}">
                <a16:creationId xmlns:a16="http://schemas.microsoft.com/office/drawing/2014/main" id="{2A325246-9E9F-D447-AEC7-0E14CC02EB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07574" y="2139825"/>
            <a:ext cx="828169" cy="828169"/>
          </a:xfrm>
          <a:prstGeom prst="rect">
            <a:avLst/>
          </a:prstGeom>
        </p:spPr>
      </p:pic>
      <p:pic>
        <p:nvPicPr>
          <p:cNvPr id="20" name="Graphic 19" descr="Plant with solid fill">
            <a:extLst>
              <a:ext uri="{FF2B5EF4-FFF2-40B4-BE49-F238E27FC236}">
                <a16:creationId xmlns:a16="http://schemas.microsoft.com/office/drawing/2014/main" id="{6C214DB4-6D96-1D47-9488-395E6D4ED4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62802" y="1490312"/>
            <a:ext cx="1535959" cy="153595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EDBF3CC-FC67-B747-B533-674C17F775C4}"/>
              </a:ext>
            </a:extLst>
          </p:cNvPr>
          <p:cNvSpPr txBox="1"/>
          <p:nvPr/>
        </p:nvSpPr>
        <p:spPr>
          <a:xfrm>
            <a:off x="8654143" y="4603000"/>
            <a:ext cx="315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DE2B76-8C48-0648-B14F-9154C587F658}"/>
              </a:ext>
            </a:extLst>
          </p:cNvPr>
          <p:cNvSpPr txBox="1"/>
          <p:nvPr/>
        </p:nvSpPr>
        <p:spPr>
          <a:xfrm>
            <a:off x="348131" y="1017725"/>
            <a:ext cx="596498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Place</a:t>
            </a:r>
          </a:p>
          <a:p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9 plots including 36</a:t>
            </a:r>
          </a:p>
          <a:p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 subplots of 1 m</a:t>
            </a:r>
            <a:r>
              <a:rPr lang="en-GB" baseline="30000" dirty="0">
                <a:solidFill>
                  <a:schemeClr val="tx1">
                    <a:alpha val="70000"/>
                  </a:schemeClr>
                </a:solidFill>
              </a:rPr>
              <a:t>2</a:t>
            </a:r>
          </a:p>
          <a:p>
            <a:endParaRPr lang="en-GB" baseline="30000" dirty="0">
              <a:solidFill>
                <a:schemeClr val="tx1">
                  <a:alpha val="7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Time </a:t>
            </a:r>
          </a:p>
          <a:p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2017 to 2019</a:t>
            </a:r>
          </a:p>
          <a:p>
            <a:endParaRPr lang="en-GB" dirty="0">
              <a:solidFill>
                <a:schemeClr val="tx1">
                  <a:alpha val="7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Actors</a:t>
            </a:r>
          </a:p>
          <a:p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25 annual plants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Abundant or rare ( &lt;1% of total abundance over 3 years)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Forb or Grass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Family classification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Species level</a:t>
            </a:r>
          </a:p>
          <a:p>
            <a:endParaRPr lang="en-GB" dirty="0">
              <a:solidFill>
                <a:schemeClr val="tx1">
                  <a:alpha val="70000"/>
                </a:schemeClr>
              </a:solidFill>
            </a:endParaRPr>
          </a:p>
          <a:p>
            <a:endParaRPr lang="en-GB" dirty="0">
              <a:solidFill>
                <a:schemeClr val="tx1">
                  <a:alpha val="70000"/>
                </a:schemeClr>
              </a:solidFill>
            </a:endParaRPr>
          </a:p>
          <a:p>
            <a:endParaRPr lang="en-GB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DF530C-CC07-6240-877E-86DD26A5E831}"/>
              </a:ext>
            </a:extLst>
          </p:cNvPr>
          <p:cNvSpPr txBox="1"/>
          <p:nvPr/>
        </p:nvSpPr>
        <p:spPr>
          <a:xfrm>
            <a:off x="6170168" y="3957252"/>
            <a:ext cx="23090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Grouping</a:t>
            </a:r>
          </a:p>
          <a:p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factors</a:t>
            </a: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CB6CC3FF-6938-354D-A666-8C604A45C2A9}"/>
              </a:ext>
            </a:extLst>
          </p:cNvPr>
          <p:cNvSpPr/>
          <p:nvPr/>
        </p:nvSpPr>
        <p:spPr>
          <a:xfrm flipH="1">
            <a:off x="5710795" y="3448723"/>
            <a:ext cx="391777" cy="163131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phic 29" descr="Chat bubble with solid fill">
            <a:extLst>
              <a:ext uri="{FF2B5EF4-FFF2-40B4-BE49-F238E27FC236}">
                <a16:creationId xmlns:a16="http://schemas.microsoft.com/office/drawing/2014/main" id="{8F22CFD9-BDE7-FF45-9768-56B4D7B57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1555459" y="3265057"/>
            <a:ext cx="6258624" cy="2090096"/>
          </a:xfrm>
          <a:prstGeom prst="rect">
            <a:avLst/>
          </a:prstGeom>
        </p:spPr>
      </p:pic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Story</a:t>
            </a:r>
            <a:endParaRPr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1366A64-1A51-AA43-BEF3-1F538C0FC5D6}"/>
              </a:ext>
            </a:extLst>
          </p:cNvPr>
          <p:cNvGrpSpPr/>
          <p:nvPr/>
        </p:nvGrpSpPr>
        <p:grpSpPr>
          <a:xfrm>
            <a:off x="2974830" y="1017725"/>
            <a:ext cx="1686954" cy="2478753"/>
            <a:chOff x="4089592" y="3028950"/>
            <a:chExt cx="946301" cy="1501514"/>
          </a:xfrm>
          <a:solidFill>
            <a:schemeClr val="accent2"/>
          </a:solidFill>
        </p:grpSpPr>
        <p:pic>
          <p:nvPicPr>
            <p:cNvPr id="7" name="Graphic 6" descr="Flowers in pot with solid fill">
              <a:extLst>
                <a:ext uri="{FF2B5EF4-FFF2-40B4-BE49-F238E27FC236}">
                  <a16:creationId xmlns:a16="http://schemas.microsoft.com/office/drawing/2014/main" id="{66D5ED5C-4A12-CE42-9ED6-4E69243B6A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54009"/>
            <a:stretch/>
          </p:blipFill>
          <p:spPr>
            <a:xfrm>
              <a:off x="4089592" y="3028950"/>
              <a:ext cx="914400" cy="517050"/>
            </a:xfrm>
            <a:prstGeom prst="rect">
              <a:avLst/>
            </a:prstGeom>
          </p:spPr>
        </p:pic>
        <p:sp>
          <p:nvSpPr>
            <p:cNvPr id="8" name="Arc 7">
              <a:extLst>
                <a:ext uri="{FF2B5EF4-FFF2-40B4-BE49-F238E27FC236}">
                  <a16:creationId xmlns:a16="http://schemas.microsoft.com/office/drawing/2014/main" id="{8EC61CF8-9701-1D40-9570-0FB2D5ED17D1}"/>
                </a:ext>
              </a:extLst>
            </p:cNvPr>
            <p:cNvSpPr/>
            <p:nvPr/>
          </p:nvSpPr>
          <p:spPr>
            <a:xfrm>
              <a:off x="4221116" y="3503330"/>
              <a:ext cx="325676" cy="1027134"/>
            </a:xfrm>
            <a:prstGeom prst="arc">
              <a:avLst>
                <a:gd name="adj1" fmla="val 16504166"/>
                <a:gd name="adj2" fmla="val 18959003"/>
              </a:avLst>
            </a:prstGeom>
            <a:noFill/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38C583FE-D31A-F44A-A37F-A4272CD36589}"/>
                </a:ext>
              </a:extLst>
            </p:cNvPr>
            <p:cNvSpPr/>
            <p:nvPr/>
          </p:nvSpPr>
          <p:spPr>
            <a:xfrm rot="21069187" flipH="1">
              <a:off x="4549466" y="3432302"/>
              <a:ext cx="486427" cy="1027134"/>
            </a:xfrm>
            <a:prstGeom prst="arc">
              <a:avLst>
                <a:gd name="adj1" fmla="val 17197249"/>
                <a:gd name="adj2" fmla="val 2097577"/>
              </a:avLst>
            </a:prstGeom>
            <a:noFill/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06CD656-994E-004B-9BE2-336BD8EA11FD}"/>
                  </a:ext>
                </a:extLst>
              </p14:cNvPr>
              <p14:cNvContentPartPr/>
              <p14:nvPr/>
            </p14:nvContentPartPr>
            <p14:xfrm>
              <a:off x="7468832" y="2622828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06CD656-994E-004B-9BE2-336BD8EA11F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60192" y="2614188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98EE83-21EE-0141-9598-5D4EA071E0CF}"/>
              </a:ext>
            </a:extLst>
          </p:cNvPr>
          <p:cNvCxnSpPr>
            <a:cxnSpLocks/>
          </p:cNvCxnSpPr>
          <p:nvPr/>
        </p:nvCxnSpPr>
        <p:spPr>
          <a:xfrm>
            <a:off x="3833854" y="3006045"/>
            <a:ext cx="1879370" cy="47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462C155-ABA7-F141-BBBF-94BA85D9C686}"/>
              </a:ext>
            </a:extLst>
          </p:cNvPr>
          <p:cNvSpPr txBox="1"/>
          <p:nvPr/>
        </p:nvSpPr>
        <p:spPr>
          <a:xfrm>
            <a:off x="4208854" y="3086931"/>
            <a:ext cx="1826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7.5 cm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FE41C96-1761-824F-BD0E-F68A90C6CA91}"/>
              </a:ext>
            </a:extLst>
          </p:cNvPr>
          <p:cNvSpPr txBox="1"/>
          <p:nvPr/>
        </p:nvSpPr>
        <p:spPr>
          <a:xfrm>
            <a:off x="348131" y="1017725"/>
            <a:ext cx="277138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Place</a:t>
            </a:r>
          </a:p>
          <a:p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9 plots including 36 subplots of 1 m</a:t>
            </a:r>
            <a:r>
              <a:rPr lang="en-GB" baseline="30000" dirty="0">
                <a:solidFill>
                  <a:schemeClr val="tx1">
                    <a:alpha val="70000"/>
                  </a:schemeClr>
                </a:solidFill>
              </a:rPr>
              <a:t>2</a:t>
            </a:r>
          </a:p>
          <a:p>
            <a:endParaRPr lang="en-GB" baseline="30000" dirty="0">
              <a:solidFill>
                <a:schemeClr val="tx1">
                  <a:alpha val="7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Time </a:t>
            </a:r>
          </a:p>
          <a:p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2017 to 2019</a:t>
            </a:r>
          </a:p>
          <a:p>
            <a:endParaRPr lang="en-GB" dirty="0">
              <a:solidFill>
                <a:schemeClr val="tx1">
                  <a:alpha val="7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Actors</a:t>
            </a:r>
          </a:p>
          <a:p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25 annual plants</a:t>
            </a:r>
          </a:p>
          <a:p>
            <a:endParaRPr lang="en-GB" dirty="0">
              <a:solidFill>
                <a:schemeClr val="tx1">
                  <a:alpha val="70000"/>
                </a:schemeClr>
              </a:solidFill>
            </a:endParaRPr>
          </a:p>
          <a:p>
            <a:endParaRPr lang="en-GB" dirty="0">
              <a:solidFill>
                <a:schemeClr val="tx1">
                  <a:alpha val="70000"/>
                </a:schemeClr>
              </a:solidFill>
            </a:endParaRPr>
          </a:p>
        </p:txBody>
      </p:sp>
      <p:pic>
        <p:nvPicPr>
          <p:cNvPr id="18" name="Graphic 17" descr="Flower with solid fill">
            <a:extLst>
              <a:ext uri="{FF2B5EF4-FFF2-40B4-BE49-F238E27FC236}">
                <a16:creationId xmlns:a16="http://schemas.microsoft.com/office/drawing/2014/main" id="{2A325246-9E9F-D447-AEC7-0E14CC02EB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07574" y="2139825"/>
            <a:ext cx="828169" cy="828169"/>
          </a:xfrm>
          <a:prstGeom prst="rect">
            <a:avLst/>
          </a:prstGeom>
        </p:spPr>
      </p:pic>
      <p:pic>
        <p:nvPicPr>
          <p:cNvPr id="20" name="Graphic 19" descr="Plant with solid fill">
            <a:extLst>
              <a:ext uri="{FF2B5EF4-FFF2-40B4-BE49-F238E27FC236}">
                <a16:creationId xmlns:a16="http://schemas.microsoft.com/office/drawing/2014/main" id="{6C214DB4-6D96-1D47-9488-395E6D4ED4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62802" y="1490312"/>
            <a:ext cx="1535959" cy="153595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EDBF3CC-FC67-B747-B533-674C17F775C4}"/>
              </a:ext>
            </a:extLst>
          </p:cNvPr>
          <p:cNvSpPr txBox="1"/>
          <p:nvPr/>
        </p:nvSpPr>
        <p:spPr>
          <a:xfrm>
            <a:off x="8654143" y="4603000"/>
            <a:ext cx="315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247C0F-92A4-E341-8A6C-2C1F21740B69}"/>
              </a:ext>
            </a:extLst>
          </p:cNvPr>
          <p:cNvSpPr txBox="1"/>
          <p:nvPr/>
        </p:nvSpPr>
        <p:spPr>
          <a:xfrm>
            <a:off x="2554605" y="4023886"/>
            <a:ext cx="4260331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HOIs</a:t>
            </a:r>
            <a:r>
              <a:rPr lang="en-GB" dirty="0"/>
              <a:t> : A third species changes the per capita effect of a competing species on a focal species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7D55F90-D318-044F-83D6-B70553DB1C75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4033381" y="1871290"/>
            <a:ext cx="288278" cy="268535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09CE40C-91E1-DB4B-8197-D54FBD4477EE}"/>
              </a:ext>
            </a:extLst>
          </p:cNvPr>
          <p:cNvCxnSpPr>
            <a:cxnSpLocks/>
          </p:cNvCxnSpPr>
          <p:nvPr/>
        </p:nvCxnSpPr>
        <p:spPr>
          <a:xfrm flipH="1">
            <a:off x="4306182" y="1979112"/>
            <a:ext cx="51616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40C3511-F7CB-C343-998D-0852877C7853}"/>
              </a:ext>
            </a:extLst>
          </p:cNvPr>
          <p:cNvSpPr txBox="1"/>
          <p:nvPr/>
        </p:nvSpPr>
        <p:spPr>
          <a:xfrm>
            <a:off x="5898762" y="780963"/>
            <a:ext cx="34552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Scene 1- Competition</a:t>
            </a:r>
          </a:p>
          <a:p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Identity and number of neighbours: 2 </a:t>
            </a:r>
          </a:p>
          <a:p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Number of fruits : 2</a:t>
            </a:r>
          </a:p>
          <a:p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Number of seeds per fruit</a:t>
            </a:r>
          </a:p>
          <a:p>
            <a:endParaRPr lang="en-GB" dirty="0">
              <a:solidFill>
                <a:schemeClr val="tx1">
                  <a:alpha val="70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=&gt; Intrinsic growth rate</a:t>
            </a:r>
          </a:p>
          <a:p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Seed production over time</a:t>
            </a:r>
          </a:p>
          <a:p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Plant interactions: pairwise and higher-order (HOIs) </a:t>
            </a:r>
          </a:p>
        </p:txBody>
      </p:sp>
    </p:spTree>
    <p:extLst>
      <p:ext uri="{BB962C8B-B14F-4D97-AF65-F5344CB8AC3E}">
        <p14:creationId xmlns:p14="http://schemas.microsoft.com/office/powerpoint/2010/main" val="172194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06CD656-994E-004B-9BE2-336BD8EA11FD}"/>
                  </a:ext>
                </a:extLst>
              </p14:cNvPr>
              <p14:cNvContentPartPr/>
              <p14:nvPr/>
            </p14:nvContentPartPr>
            <p14:xfrm>
              <a:off x="7468832" y="2622828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06CD656-994E-004B-9BE2-336BD8EA11F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60192" y="261418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Google Shape;82;p16">
            <a:extLst>
              <a:ext uri="{FF2B5EF4-FFF2-40B4-BE49-F238E27FC236}">
                <a16:creationId xmlns:a16="http://schemas.microsoft.com/office/drawing/2014/main" id="{E57FE712-562A-7040-87F2-AA66E4EA1812}"/>
              </a:ext>
            </a:extLst>
          </p:cNvPr>
          <p:cNvSpPr txBox="1">
            <a:spLocks/>
          </p:cNvSpPr>
          <p:nvPr/>
        </p:nvSpPr>
        <p:spPr>
          <a:xfrm>
            <a:off x="311700" y="404703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 lnSpcReduction="10000"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dirty="0"/>
              <a:t>From Data to model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209ABC-D273-8E43-B1FE-2878747FCA2D}"/>
              </a:ext>
            </a:extLst>
          </p:cNvPr>
          <p:cNvSpPr txBox="1"/>
          <p:nvPr/>
        </p:nvSpPr>
        <p:spPr>
          <a:xfrm>
            <a:off x="8654143" y="4603000"/>
            <a:ext cx="315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E0D22E-EA18-4541-BD00-1F7E9B876C6E}"/>
                  </a:ext>
                </a:extLst>
              </p:cNvPr>
              <p:cNvSpPr txBox="1"/>
              <p:nvPr/>
            </p:nvSpPr>
            <p:spPr>
              <a:xfrm>
                <a:off x="538619" y="1150634"/>
                <a:ext cx="7891397" cy="1680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dirty="0"/>
                  <a:t>Beverton-Holt model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𝑆𝑒𝑒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𝑖𝑛𝑡𝑟𝑖𝑛𝑠𝑖𝑐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𝑔𝑟𝑜𝑤𝑡h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𝑟𝑎𝑡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𝑝𝑎𝑖𝑟𝑤𝑖𝑠𝑒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𝑖𝑛𝑡𝑒𝑟𝑎𝑐𝑡𝑖𝑜𝑛𝑠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﻿</m:t>
                      </m:r>
                    </m:oMath>
                  </m:oMathPara>
                </a14:m>
                <a:endParaRPr lang="fr-FR" i="1" dirty="0">
                  <a:latin typeface="Cambria Math" panose="02040503050406030204" pitchFamily="18" charset="0"/>
                </a:endParaRPr>
              </a:p>
              <a:p>
                <a:pPr/>
                <a:endParaRPr lang="fr-FR" dirty="0"/>
              </a:p>
              <a:p>
                <a:r>
                  <a:rPr lang="fr-FR" dirty="0"/>
                  <a:t>﻿</a:t>
                </a:r>
                <a:endParaRPr lang="en-GB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E0D22E-EA18-4541-BD00-1F7E9B876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619" y="1150634"/>
                <a:ext cx="7891397" cy="1680588"/>
              </a:xfrm>
              <a:prstGeom prst="rect">
                <a:avLst/>
              </a:prstGeom>
              <a:blipFill>
                <a:blip r:embed="rId9"/>
                <a:stretch>
                  <a:fillRect l="-1768" t="-4511" b="-75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4738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06CD656-994E-004B-9BE2-336BD8EA11FD}"/>
                  </a:ext>
                </a:extLst>
              </p14:cNvPr>
              <p14:cNvContentPartPr/>
              <p14:nvPr/>
            </p14:nvContentPartPr>
            <p14:xfrm>
              <a:off x="7468832" y="2622828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06CD656-994E-004B-9BE2-336BD8EA11F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60192" y="261418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EB56C907-1388-D547-9806-CFE4C620441E}"/>
              </a:ext>
            </a:extLst>
          </p:cNvPr>
          <p:cNvSpPr txBox="1"/>
          <p:nvPr/>
        </p:nvSpPr>
        <p:spPr>
          <a:xfrm>
            <a:off x="438411" y="3201965"/>
            <a:ext cx="773121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Temporal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trike="sngStrike" dirty="0"/>
              <a:t>Spatial </a:t>
            </a:r>
            <a:r>
              <a:rPr lang="fr-FR" strike="sngStrike" dirty="0" err="1"/>
              <a:t>scale</a:t>
            </a:r>
            <a:endParaRPr lang="fr-FR" strike="sngStrik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0" dirty="0" err="1"/>
              <a:t>Pair</a:t>
            </a:r>
            <a:r>
              <a:rPr lang="fr-FR" dirty="0" err="1"/>
              <a:t>wise</a:t>
            </a:r>
            <a:r>
              <a:rPr lang="fr-FR" dirty="0"/>
              <a:t> interactions</a:t>
            </a:r>
            <a:endParaRPr lang="fr-FR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HOIs</a:t>
            </a:r>
            <a:r>
              <a:rPr lang="fr-FR" dirty="0"/>
              <a:t> 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7" name="Google Shape;82;p16">
            <a:extLst>
              <a:ext uri="{FF2B5EF4-FFF2-40B4-BE49-F238E27FC236}">
                <a16:creationId xmlns:a16="http://schemas.microsoft.com/office/drawing/2014/main" id="{E57FE712-562A-7040-87F2-AA66E4EA1812}"/>
              </a:ext>
            </a:extLst>
          </p:cNvPr>
          <p:cNvSpPr txBox="1">
            <a:spLocks/>
          </p:cNvSpPr>
          <p:nvPr/>
        </p:nvSpPr>
        <p:spPr>
          <a:xfrm>
            <a:off x="311700" y="404703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 lnSpcReduction="10000"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dirty="0"/>
              <a:t>From Data to model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209ABC-D273-8E43-B1FE-2878747FCA2D}"/>
              </a:ext>
            </a:extLst>
          </p:cNvPr>
          <p:cNvSpPr txBox="1"/>
          <p:nvPr/>
        </p:nvSpPr>
        <p:spPr>
          <a:xfrm>
            <a:off x="8654143" y="4603000"/>
            <a:ext cx="315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E0D22E-EA18-4541-BD00-1F7E9B876C6E}"/>
                  </a:ext>
                </a:extLst>
              </p:cNvPr>
              <p:cNvSpPr txBox="1"/>
              <p:nvPr/>
            </p:nvSpPr>
            <p:spPr>
              <a:xfrm>
                <a:off x="538618" y="1150634"/>
                <a:ext cx="8293681" cy="17192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dirty="0"/>
                  <a:t>Beverton-Holt model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𝑆𝑒𝑒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𝑖𝑛𝑡𝑟𝑖𝑛𝑠𝑖𝑐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𝑔𝑟𝑜𝑤𝑡h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𝑟𝑎𝑡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𝑝𝑎𝑖𝑟𝑤𝑖𝑠𝑒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𝑖𝑛𝑡𝑒𝑟𝑎𝑐𝑡𝑖𝑜𝑛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  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𝒉𝒊𝒈𝒉𝒆𝒓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𝒐𝒓𝒅𝒆𝒓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𝒊𝒏𝒕𝒆𝒓𝒂𝒄𝒕𝒊𝒐𝒏</m:t>
                          </m:r>
                          <m:sSub>
                            <m:sSubPr>
                              <m:ctrlP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b>
                          </m:sSub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﻿</m:t>
                      </m:r>
                    </m:oMath>
                  </m:oMathPara>
                </a14:m>
                <a:endParaRPr lang="fr-FR" i="1" dirty="0">
                  <a:latin typeface="Cambria Math" panose="02040503050406030204" pitchFamily="18" charset="0"/>
                </a:endParaRPr>
              </a:p>
              <a:p>
                <a:pPr/>
                <a:endParaRPr lang="fr-FR" dirty="0"/>
              </a:p>
              <a:p>
                <a:r>
                  <a:rPr lang="fr-FR" dirty="0"/>
                  <a:t>﻿</a:t>
                </a:r>
                <a:endParaRPr lang="en-GB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E0D22E-EA18-4541-BD00-1F7E9B876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618" y="1150634"/>
                <a:ext cx="8293681" cy="1719253"/>
              </a:xfrm>
              <a:prstGeom prst="rect">
                <a:avLst/>
              </a:prstGeom>
              <a:blipFill>
                <a:blip r:embed="rId9"/>
                <a:stretch>
                  <a:fillRect l="-1682" t="-4380" b="-72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4869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06CD656-994E-004B-9BE2-336BD8EA11FD}"/>
                  </a:ext>
                </a:extLst>
              </p14:cNvPr>
              <p14:cNvContentPartPr/>
              <p14:nvPr/>
            </p14:nvContentPartPr>
            <p14:xfrm>
              <a:off x="7468832" y="2622828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06CD656-994E-004B-9BE2-336BD8EA11F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60192" y="261418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EB56C907-1388-D547-9806-CFE4C620441E}"/>
              </a:ext>
            </a:extLst>
          </p:cNvPr>
          <p:cNvSpPr txBox="1"/>
          <p:nvPr/>
        </p:nvSpPr>
        <p:spPr>
          <a:xfrm>
            <a:off x="438411" y="3201965"/>
            <a:ext cx="773121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Temporal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trike="sngStrike" dirty="0"/>
              <a:t>Spatial </a:t>
            </a:r>
            <a:r>
              <a:rPr lang="fr-FR" strike="sngStrike" dirty="0" err="1"/>
              <a:t>scale</a:t>
            </a:r>
            <a:endParaRPr lang="fr-FR" strike="sngStrik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0" dirty="0" err="1"/>
              <a:t>Pair</a:t>
            </a:r>
            <a:r>
              <a:rPr lang="fr-FR" dirty="0" err="1"/>
              <a:t>wise</a:t>
            </a:r>
            <a:r>
              <a:rPr lang="fr-FR" dirty="0"/>
              <a:t> interactions</a:t>
            </a:r>
            <a:endParaRPr lang="fr-FR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HOIs</a:t>
            </a:r>
            <a:r>
              <a:rPr lang="fr-FR" dirty="0"/>
              <a:t> 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7" name="Google Shape;82;p16">
            <a:extLst>
              <a:ext uri="{FF2B5EF4-FFF2-40B4-BE49-F238E27FC236}">
                <a16:creationId xmlns:a16="http://schemas.microsoft.com/office/drawing/2014/main" id="{E57FE712-562A-7040-87F2-AA66E4EA1812}"/>
              </a:ext>
            </a:extLst>
          </p:cNvPr>
          <p:cNvSpPr txBox="1">
            <a:spLocks/>
          </p:cNvSpPr>
          <p:nvPr/>
        </p:nvSpPr>
        <p:spPr>
          <a:xfrm>
            <a:off x="311700" y="404703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 lnSpcReduction="10000"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dirty="0"/>
              <a:t>From Data to model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209ABC-D273-8E43-B1FE-2878747FCA2D}"/>
              </a:ext>
            </a:extLst>
          </p:cNvPr>
          <p:cNvSpPr txBox="1"/>
          <p:nvPr/>
        </p:nvSpPr>
        <p:spPr>
          <a:xfrm>
            <a:off x="8654143" y="4603000"/>
            <a:ext cx="315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E0D22E-EA18-4541-BD00-1F7E9B876C6E}"/>
                  </a:ext>
                </a:extLst>
              </p:cNvPr>
              <p:cNvSpPr txBox="1"/>
              <p:nvPr/>
            </p:nvSpPr>
            <p:spPr>
              <a:xfrm>
                <a:off x="538618" y="1150634"/>
                <a:ext cx="8293681" cy="17192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dirty="0"/>
                  <a:t>Beverton-Holt model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𝑆𝑒𝑒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𝑖𝑛𝑡𝑟𝑖𝑛𝑠𝑖𝑐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𝑔𝑟𝑜𝑤𝑡h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𝑟𝑎𝑡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𝑝𝑎𝑖𝑟𝑤𝑖𝑠𝑒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𝑖𝑛𝑡𝑒𝑟𝑎𝑐𝑡𝑖𝑜𝑛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  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𝒉𝒊𝒈𝒉𝒆𝒓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𝒐𝒓𝒅𝒆𝒓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𝒊𝒏𝒕𝒆𝒓𝒂𝒄𝒕𝒊𝒐𝒏</m:t>
                          </m:r>
                          <m:sSub>
                            <m:sSubPr>
                              <m:ctrlP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b>
                          </m:sSub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﻿</m:t>
                      </m:r>
                    </m:oMath>
                  </m:oMathPara>
                </a14:m>
                <a:endParaRPr lang="fr-FR" i="1" dirty="0">
                  <a:latin typeface="Cambria Math" panose="02040503050406030204" pitchFamily="18" charset="0"/>
                </a:endParaRPr>
              </a:p>
              <a:p>
                <a:pPr/>
                <a:endParaRPr lang="fr-FR" dirty="0"/>
              </a:p>
              <a:p>
                <a:r>
                  <a:rPr lang="fr-FR" dirty="0"/>
                  <a:t>﻿</a:t>
                </a:r>
                <a:endParaRPr lang="en-GB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E0D22E-EA18-4541-BD00-1F7E9B876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618" y="1150634"/>
                <a:ext cx="8293681" cy="1719253"/>
              </a:xfrm>
              <a:prstGeom prst="rect">
                <a:avLst/>
              </a:prstGeom>
              <a:blipFill>
                <a:blip r:embed="rId9"/>
                <a:stretch>
                  <a:fillRect l="-1682" t="-4380" b="-72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7325E6-4759-2E42-9AF9-3AF81C4A98EC}"/>
                  </a:ext>
                </a:extLst>
              </p:cNvPr>
              <p:cNvSpPr txBox="1"/>
              <p:nvPr/>
            </p:nvSpPr>
            <p:spPr>
              <a:xfrm>
                <a:off x="1313319" y="2120301"/>
                <a:ext cx="7008009" cy="9228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𝒚𝒆𝒂𝒓</m:t>
                              </m:r>
                            </m:sub>
                          </m:sSub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nary>
                            <m:naryPr>
                              <m:chr m:val="∑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𝑦𝑒𝑎𝑟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nary>
                                <m:naryPr>
                                  <m:chr m:val="∑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𝑦𝑒𝑎𝑟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𝑦𝑒𝑎𝑟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𝑦𝑒𝑎𝑟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fr-FR" dirty="0"/>
              </a:p>
              <a:p>
                <a:r>
                  <a:rPr lang="fr-FR" dirty="0"/>
                  <a:t>﻿</a:t>
                </a:r>
                <a:endParaRPr lang="en-GB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7325E6-4759-2E42-9AF9-3AF81C4A9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319" y="2120301"/>
                <a:ext cx="7008009" cy="922817"/>
              </a:xfrm>
              <a:prstGeom prst="rect">
                <a:avLst/>
              </a:prstGeom>
              <a:blipFill>
                <a:blip r:embed="rId10"/>
                <a:stretch>
                  <a:fillRect l="-1989" t="-15068" b="-397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6273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c 9">
            <a:extLst>
              <a:ext uri="{FF2B5EF4-FFF2-40B4-BE49-F238E27FC236}">
                <a16:creationId xmlns:a16="http://schemas.microsoft.com/office/drawing/2014/main" id="{F407539A-C3D6-2949-80EB-6A38938A027E}"/>
              </a:ext>
            </a:extLst>
          </p:cNvPr>
          <p:cNvSpPr/>
          <p:nvPr/>
        </p:nvSpPr>
        <p:spPr>
          <a:xfrm rot="1264202">
            <a:off x="5288278" y="758748"/>
            <a:ext cx="2928629" cy="1560536"/>
          </a:xfrm>
          <a:prstGeom prst="arc">
            <a:avLst>
              <a:gd name="adj1" fmla="val 16200000"/>
              <a:gd name="adj2" fmla="val 21054986"/>
            </a:avLst>
          </a:prstGeom>
          <a:ln w="15875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9A8CEBC-53F7-1246-9E62-823F2F72E273}"/>
              </a:ext>
            </a:extLst>
          </p:cNvPr>
          <p:cNvSpPr/>
          <p:nvPr/>
        </p:nvSpPr>
        <p:spPr>
          <a:xfrm rot="17054415">
            <a:off x="1315983" y="869820"/>
            <a:ext cx="1963383" cy="1560536"/>
          </a:xfrm>
          <a:prstGeom prst="arc">
            <a:avLst>
              <a:gd name="adj1" fmla="val 16200000"/>
              <a:gd name="adj2" fmla="val 21052121"/>
            </a:avLst>
          </a:prstGeom>
          <a:ln w="15875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alpha val="70000"/>
                </a:schemeClr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F659C7-7E64-3A45-A232-C268855C1475}"/>
              </a:ext>
            </a:extLst>
          </p:cNvPr>
          <p:cNvCxnSpPr/>
          <p:nvPr/>
        </p:nvCxnSpPr>
        <p:spPr>
          <a:xfrm>
            <a:off x="4167893" y="660936"/>
            <a:ext cx="915308" cy="0"/>
          </a:xfrm>
          <a:prstGeom prst="line">
            <a:avLst/>
          </a:prstGeom>
          <a:ln w="15875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60AFC52-F859-3A4B-B1E4-E2B84E3A79E9}"/>
              </a:ext>
            </a:extLst>
          </p:cNvPr>
          <p:cNvSpPr txBox="1"/>
          <p:nvPr/>
        </p:nvSpPr>
        <p:spPr>
          <a:xfrm>
            <a:off x="2379675" y="491661"/>
            <a:ext cx="2818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Balance between complexity and simplicity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98F7D3A-68A3-514D-A606-DAB95F54CC11}"/>
              </a:ext>
            </a:extLst>
          </p:cNvPr>
          <p:cNvSpPr txBox="1"/>
          <p:nvPr/>
        </p:nvSpPr>
        <p:spPr>
          <a:xfrm>
            <a:off x="5083201" y="441439"/>
            <a:ext cx="2293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tx1">
                    <a:alpha val="70000"/>
                  </a:schemeClr>
                </a:solidFill>
              </a:rPr>
              <a:t>Doñana</a:t>
            </a:r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 National Park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C4672A4-8B26-0947-9A81-CFC167652E1B}"/>
              </a:ext>
            </a:extLst>
          </p:cNvPr>
          <p:cNvSpPr txBox="1"/>
          <p:nvPr/>
        </p:nvSpPr>
        <p:spPr>
          <a:xfrm>
            <a:off x="7779820" y="850278"/>
            <a:ext cx="119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Data story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2BDAF5C-4D17-1649-972A-8347C0413E5E}"/>
              </a:ext>
            </a:extLst>
          </p:cNvPr>
          <p:cNvSpPr txBox="1"/>
          <p:nvPr/>
        </p:nvSpPr>
        <p:spPr>
          <a:xfrm>
            <a:off x="6142712" y="1709783"/>
            <a:ext cx="3402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Modified</a:t>
            </a:r>
            <a:r>
              <a:rPr lang="fr-FR" dirty="0"/>
              <a:t> </a:t>
            </a:r>
            <a:r>
              <a:rPr lang="fr-FR" dirty="0" err="1"/>
              <a:t>Beverton</a:t>
            </a:r>
            <a:r>
              <a:rPr lang="fr-FR" dirty="0"/>
              <a:t>-Holt model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430A81A-C9A7-2143-BEF4-31F4105E4DE9}"/>
              </a:ext>
            </a:extLst>
          </p:cNvPr>
          <p:cNvSpPr txBox="1"/>
          <p:nvPr/>
        </p:nvSpPr>
        <p:spPr>
          <a:xfrm>
            <a:off x="311700" y="1512152"/>
            <a:ext cx="33459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What levels of complexity, in the model and in the data, are necessary to capture natural patterns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Specific complexity for specific species 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More complexity for the disturbed year 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Grouping factors help to balance complexity?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>
                  <a:alpha val="70000"/>
                </a:schemeClr>
              </a:solidFill>
            </a:endParaRPr>
          </a:p>
          <a:p>
            <a:endParaRPr lang="en-GB" dirty="0">
              <a:solidFill>
                <a:schemeClr val="tx1">
                  <a:alpha val="70000"/>
                </a:schemeClr>
              </a:solidFill>
            </a:endParaRPr>
          </a:p>
          <a:p>
            <a:endParaRPr lang="en-GB" dirty="0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613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c 9">
            <a:extLst>
              <a:ext uri="{FF2B5EF4-FFF2-40B4-BE49-F238E27FC236}">
                <a16:creationId xmlns:a16="http://schemas.microsoft.com/office/drawing/2014/main" id="{F407539A-C3D6-2949-80EB-6A38938A027E}"/>
              </a:ext>
            </a:extLst>
          </p:cNvPr>
          <p:cNvSpPr/>
          <p:nvPr/>
        </p:nvSpPr>
        <p:spPr>
          <a:xfrm rot="1264202">
            <a:off x="5288278" y="758748"/>
            <a:ext cx="2928629" cy="1560536"/>
          </a:xfrm>
          <a:prstGeom prst="arc">
            <a:avLst>
              <a:gd name="adj1" fmla="val 16200000"/>
              <a:gd name="adj2" fmla="val 21054986"/>
            </a:avLst>
          </a:prstGeom>
          <a:ln w="15875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9A8CEBC-53F7-1246-9E62-823F2F72E273}"/>
              </a:ext>
            </a:extLst>
          </p:cNvPr>
          <p:cNvSpPr/>
          <p:nvPr/>
        </p:nvSpPr>
        <p:spPr>
          <a:xfrm rot="17054415">
            <a:off x="1315983" y="869820"/>
            <a:ext cx="1963383" cy="1560536"/>
          </a:xfrm>
          <a:prstGeom prst="arc">
            <a:avLst>
              <a:gd name="adj1" fmla="val 16200000"/>
              <a:gd name="adj2" fmla="val 21052121"/>
            </a:avLst>
          </a:prstGeom>
          <a:ln w="15875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alpha val="70000"/>
                </a:schemeClr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F659C7-7E64-3A45-A232-C268855C1475}"/>
              </a:ext>
            </a:extLst>
          </p:cNvPr>
          <p:cNvCxnSpPr/>
          <p:nvPr/>
        </p:nvCxnSpPr>
        <p:spPr>
          <a:xfrm>
            <a:off x="4167893" y="660936"/>
            <a:ext cx="915308" cy="0"/>
          </a:xfrm>
          <a:prstGeom prst="line">
            <a:avLst/>
          </a:prstGeom>
          <a:ln w="15875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60AFC52-F859-3A4B-B1E4-E2B84E3A79E9}"/>
              </a:ext>
            </a:extLst>
          </p:cNvPr>
          <p:cNvSpPr txBox="1"/>
          <p:nvPr/>
        </p:nvSpPr>
        <p:spPr>
          <a:xfrm>
            <a:off x="2379674" y="491661"/>
            <a:ext cx="2703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Balance between complexity and simplicity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98F7D3A-68A3-514D-A606-DAB95F54CC11}"/>
              </a:ext>
            </a:extLst>
          </p:cNvPr>
          <p:cNvSpPr txBox="1"/>
          <p:nvPr/>
        </p:nvSpPr>
        <p:spPr>
          <a:xfrm>
            <a:off x="5083201" y="441439"/>
            <a:ext cx="2293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tx1">
                    <a:alpha val="70000"/>
                  </a:schemeClr>
                </a:solidFill>
              </a:rPr>
              <a:t>Doñana</a:t>
            </a:r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 National Park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C4672A4-8B26-0947-9A81-CFC167652E1B}"/>
              </a:ext>
            </a:extLst>
          </p:cNvPr>
          <p:cNvSpPr txBox="1"/>
          <p:nvPr/>
        </p:nvSpPr>
        <p:spPr>
          <a:xfrm>
            <a:off x="7779820" y="850278"/>
            <a:ext cx="119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Data story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2BDAF5C-4D17-1649-972A-8347C0413E5E}"/>
              </a:ext>
            </a:extLst>
          </p:cNvPr>
          <p:cNvSpPr txBox="1"/>
          <p:nvPr/>
        </p:nvSpPr>
        <p:spPr>
          <a:xfrm>
            <a:off x="6142712" y="1709783"/>
            <a:ext cx="34027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Modified</a:t>
            </a:r>
            <a:r>
              <a:rPr lang="fr-FR" dirty="0"/>
              <a:t> </a:t>
            </a:r>
            <a:r>
              <a:rPr lang="fr-FR" dirty="0" err="1"/>
              <a:t>Beverton</a:t>
            </a:r>
            <a:r>
              <a:rPr lang="fr-FR" dirty="0"/>
              <a:t>-Holt model </a:t>
            </a:r>
          </a:p>
          <a:p>
            <a:r>
              <a:rPr lang="en-GB" dirty="0"/>
              <a:t>Bayesian statistics with sparsity approach and preliminary fit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430A81A-C9A7-2143-BEF4-31F4105E4DE9}"/>
              </a:ext>
            </a:extLst>
          </p:cNvPr>
          <p:cNvSpPr txBox="1"/>
          <p:nvPr/>
        </p:nvSpPr>
        <p:spPr>
          <a:xfrm>
            <a:off x="311700" y="1512152"/>
            <a:ext cx="33459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What levels of complexity, in the model and in the data, are necessary to capture natural patterns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Specific complexity for specific species 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More complexity for the disturbed year 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Grouping factors help to balance complexity?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>
                  <a:alpha val="70000"/>
                </a:schemeClr>
              </a:solidFill>
            </a:endParaRPr>
          </a:p>
          <a:p>
            <a:endParaRPr lang="en-GB" dirty="0">
              <a:solidFill>
                <a:schemeClr val="tx1">
                  <a:alpha val="70000"/>
                </a:schemeClr>
              </a:solidFill>
            </a:endParaRPr>
          </a:p>
          <a:p>
            <a:endParaRPr lang="en-GB" dirty="0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154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</a:t>
            </a:r>
            <a:r>
              <a:rPr lang="en" dirty="0" err="1"/>
              <a:t>bayesian</a:t>
            </a:r>
            <a:r>
              <a:rPr lang="en" dirty="0"/>
              <a:t> approach 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B9EF11-D67F-464E-865B-12C366EC4B98}"/>
              </a:ext>
            </a:extLst>
          </p:cNvPr>
          <p:cNvSpPr txBox="1"/>
          <p:nvPr/>
        </p:nvSpPr>
        <p:spPr>
          <a:xfrm>
            <a:off x="3752837" y="4694321"/>
            <a:ext cx="18121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effectLst/>
              </a:rPr>
              <a:t>Weiss-</a:t>
            </a:r>
            <a:r>
              <a:rPr lang="en-GB" sz="1100" dirty="0" err="1">
                <a:effectLst/>
              </a:rPr>
              <a:t>lehman</a:t>
            </a:r>
            <a:r>
              <a:rPr lang="en-GB" sz="1100" dirty="0">
                <a:effectLst/>
              </a:rPr>
              <a:t> &amp; al, </a:t>
            </a:r>
            <a:r>
              <a:rPr lang="en-GB" sz="1100" dirty="0"/>
              <a:t>2021</a:t>
            </a:r>
            <a:endParaRPr lang="en-GB" sz="1100" dirty="0"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F10991-2941-8F4C-AF0B-AC41CF77C9CC}"/>
              </a:ext>
            </a:extLst>
          </p:cNvPr>
          <p:cNvSpPr txBox="1"/>
          <p:nvPr/>
        </p:nvSpPr>
        <p:spPr>
          <a:xfrm>
            <a:off x="311699" y="1226883"/>
            <a:ext cx="307496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Lato" panose="020F0502020204030204" pitchFamily="34" charset="0"/>
              </a:rPr>
              <a:t>Parameters are estimated as probability based on prior belief and the evidence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Lato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Lato" panose="020F0502020204030204" pitchFamily="34" charset="0"/>
              </a:rPr>
              <a:t>Associated uncertainty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62106A-4B78-244F-950A-AA168D8A453B}"/>
              </a:ext>
            </a:extLst>
          </p:cNvPr>
          <p:cNvSpPr txBox="1"/>
          <p:nvPr/>
        </p:nvSpPr>
        <p:spPr>
          <a:xfrm>
            <a:off x="3737676" y="4881890"/>
            <a:ext cx="53812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/>
              <a:t>https://</a:t>
            </a:r>
            <a:r>
              <a:rPr lang="en-GB" sz="1050" dirty="0" err="1"/>
              <a:t>www.analyticsvidhya.com</a:t>
            </a:r>
            <a:r>
              <a:rPr lang="en-GB" sz="1050" dirty="0"/>
              <a:t>/blog/2016/06/</a:t>
            </a:r>
            <a:r>
              <a:rPr lang="en-GB" sz="1050" dirty="0" err="1"/>
              <a:t>bayesian</a:t>
            </a:r>
            <a:r>
              <a:rPr lang="en-GB" sz="1050" dirty="0"/>
              <a:t>-statistics-beginners-simple-</a:t>
            </a:r>
            <a:r>
              <a:rPr lang="en-GB" sz="1050" dirty="0" err="1"/>
              <a:t>english</a:t>
            </a:r>
            <a:r>
              <a:rPr lang="en-GB" sz="1050" dirty="0"/>
              <a:t>/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CD2F279-B15F-DC4D-BEB5-66FA79D000EF}"/>
              </a:ext>
            </a:extLst>
          </p:cNvPr>
          <p:cNvSpPr/>
          <p:nvPr/>
        </p:nvSpPr>
        <p:spPr>
          <a:xfrm>
            <a:off x="3386667" y="2658395"/>
            <a:ext cx="3454400" cy="1592765"/>
          </a:xfrm>
          <a:custGeom>
            <a:avLst/>
            <a:gdLst>
              <a:gd name="connsiteX0" fmla="*/ 0 w 3454400"/>
              <a:gd name="connsiteY0" fmla="*/ 1558005 h 1592765"/>
              <a:gd name="connsiteX1" fmla="*/ 643466 w 3454400"/>
              <a:gd name="connsiteY1" fmla="*/ 1388672 h 1592765"/>
              <a:gd name="connsiteX2" fmla="*/ 1879600 w 3454400"/>
              <a:gd name="connsiteY2" fmla="*/ 138 h 1592765"/>
              <a:gd name="connsiteX3" fmla="*/ 3014133 w 3454400"/>
              <a:gd name="connsiteY3" fmla="*/ 1304005 h 1592765"/>
              <a:gd name="connsiteX4" fmla="*/ 3454400 w 3454400"/>
              <a:gd name="connsiteY4" fmla="*/ 1490272 h 1592765"/>
              <a:gd name="connsiteX5" fmla="*/ 3454400 w 3454400"/>
              <a:gd name="connsiteY5" fmla="*/ 1490272 h 1592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54400" h="1592765">
                <a:moveTo>
                  <a:pt x="0" y="1558005"/>
                </a:moveTo>
                <a:cubicBezTo>
                  <a:pt x="165099" y="1603160"/>
                  <a:pt x="330199" y="1648316"/>
                  <a:pt x="643466" y="1388672"/>
                </a:cubicBezTo>
                <a:cubicBezTo>
                  <a:pt x="956733" y="1129028"/>
                  <a:pt x="1484489" y="14249"/>
                  <a:pt x="1879600" y="138"/>
                </a:cubicBezTo>
                <a:cubicBezTo>
                  <a:pt x="2274711" y="-13973"/>
                  <a:pt x="2751666" y="1055649"/>
                  <a:pt x="3014133" y="1304005"/>
                </a:cubicBezTo>
                <a:cubicBezTo>
                  <a:pt x="3276600" y="1552361"/>
                  <a:pt x="3454400" y="1490272"/>
                  <a:pt x="3454400" y="1490272"/>
                </a:cubicBezTo>
                <a:lnTo>
                  <a:pt x="3454400" y="1490272"/>
                </a:lnTo>
              </a:path>
            </a:pathLst>
          </a:custGeom>
          <a:noFill/>
          <a:ln w="349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CF8D121A-A888-B14C-9E7C-7EA496123CBF}"/>
              </a:ext>
            </a:extLst>
          </p:cNvPr>
          <p:cNvSpPr/>
          <p:nvPr/>
        </p:nvSpPr>
        <p:spPr>
          <a:xfrm>
            <a:off x="5588000" y="1218718"/>
            <a:ext cx="2015067" cy="2997682"/>
          </a:xfrm>
          <a:custGeom>
            <a:avLst/>
            <a:gdLst>
              <a:gd name="connsiteX0" fmla="*/ 0 w 2015067"/>
              <a:gd name="connsiteY0" fmla="*/ 2963815 h 2997682"/>
              <a:gd name="connsiteX1" fmla="*/ 457200 w 2015067"/>
              <a:gd name="connsiteY1" fmla="*/ 2218749 h 2997682"/>
              <a:gd name="connsiteX2" fmla="*/ 982133 w 2015067"/>
              <a:gd name="connsiteY2" fmla="*/ 482 h 2997682"/>
              <a:gd name="connsiteX3" fmla="*/ 1574800 w 2015067"/>
              <a:gd name="connsiteY3" fmla="*/ 2421949 h 2997682"/>
              <a:gd name="connsiteX4" fmla="*/ 2015067 w 2015067"/>
              <a:gd name="connsiteY4" fmla="*/ 2997682 h 2997682"/>
              <a:gd name="connsiteX5" fmla="*/ 2015067 w 2015067"/>
              <a:gd name="connsiteY5" fmla="*/ 2997682 h 299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5067" h="2997682">
                <a:moveTo>
                  <a:pt x="0" y="2963815"/>
                </a:moveTo>
                <a:cubicBezTo>
                  <a:pt x="146755" y="2838226"/>
                  <a:pt x="293511" y="2712638"/>
                  <a:pt x="457200" y="2218749"/>
                </a:cubicBezTo>
                <a:cubicBezTo>
                  <a:pt x="620889" y="1724860"/>
                  <a:pt x="795866" y="-33385"/>
                  <a:pt x="982133" y="482"/>
                </a:cubicBezTo>
                <a:cubicBezTo>
                  <a:pt x="1168400" y="34349"/>
                  <a:pt x="1402644" y="1922416"/>
                  <a:pt x="1574800" y="2421949"/>
                </a:cubicBezTo>
                <a:cubicBezTo>
                  <a:pt x="1746956" y="2921482"/>
                  <a:pt x="2015067" y="2997682"/>
                  <a:pt x="2015067" y="2997682"/>
                </a:cubicBezTo>
                <a:lnTo>
                  <a:pt x="2015067" y="2997682"/>
                </a:lnTo>
              </a:path>
            </a:pathLst>
          </a:custGeom>
          <a:noFill/>
          <a:ln w="349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5EAE2067-97E1-494D-82E3-D9B5E065302A}"/>
              </a:ext>
            </a:extLst>
          </p:cNvPr>
          <p:cNvSpPr/>
          <p:nvPr/>
        </p:nvSpPr>
        <p:spPr>
          <a:xfrm>
            <a:off x="5926667" y="1658747"/>
            <a:ext cx="2404533" cy="2564026"/>
          </a:xfrm>
          <a:custGeom>
            <a:avLst/>
            <a:gdLst>
              <a:gd name="connsiteX0" fmla="*/ 0 w 2404533"/>
              <a:gd name="connsiteY0" fmla="*/ 2540720 h 2564026"/>
              <a:gd name="connsiteX1" fmla="*/ 491066 w 2404533"/>
              <a:gd name="connsiteY1" fmla="*/ 1981920 h 2564026"/>
              <a:gd name="connsiteX2" fmla="*/ 1117600 w 2404533"/>
              <a:gd name="connsiteY2" fmla="*/ 720 h 2564026"/>
              <a:gd name="connsiteX3" fmla="*/ 1879600 w 2404533"/>
              <a:gd name="connsiteY3" fmla="*/ 2218986 h 2564026"/>
              <a:gd name="connsiteX4" fmla="*/ 2404533 w 2404533"/>
              <a:gd name="connsiteY4" fmla="*/ 2523786 h 256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4533" h="2564026">
                <a:moveTo>
                  <a:pt x="0" y="2540720"/>
                </a:moveTo>
                <a:cubicBezTo>
                  <a:pt x="152399" y="2472986"/>
                  <a:pt x="304799" y="2405253"/>
                  <a:pt x="491066" y="1981920"/>
                </a:cubicBezTo>
                <a:cubicBezTo>
                  <a:pt x="677333" y="1558587"/>
                  <a:pt x="886178" y="-38791"/>
                  <a:pt x="1117600" y="720"/>
                </a:cubicBezTo>
                <a:cubicBezTo>
                  <a:pt x="1349022" y="40231"/>
                  <a:pt x="1665111" y="1798475"/>
                  <a:pt x="1879600" y="2218986"/>
                </a:cubicBezTo>
                <a:cubicBezTo>
                  <a:pt x="2094089" y="2639497"/>
                  <a:pt x="2249311" y="2581641"/>
                  <a:pt x="2404533" y="2523786"/>
                </a:cubicBezTo>
              </a:path>
            </a:pathLst>
          </a:custGeom>
          <a:noFill/>
          <a:ln w="349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DF42BA-8FA9-9440-91FD-439019D0AEB4}"/>
              </a:ext>
            </a:extLst>
          </p:cNvPr>
          <p:cNvSpPr txBox="1"/>
          <p:nvPr/>
        </p:nvSpPr>
        <p:spPr>
          <a:xfrm>
            <a:off x="7772400" y="2252133"/>
            <a:ext cx="105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Evidence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60BD8D-7B17-6A48-A3ED-9FE451B0F9A7}"/>
              </a:ext>
            </a:extLst>
          </p:cNvPr>
          <p:cNvSpPr txBox="1"/>
          <p:nvPr/>
        </p:nvSpPr>
        <p:spPr>
          <a:xfrm>
            <a:off x="4632138" y="1233210"/>
            <a:ext cx="1963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Posterior Beliefs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13740A-980F-9241-8D9C-6B2EC760FD01}"/>
              </a:ext>
            </a:extLst>
          </p:cNvPr>
          <p:cNvSpPr txBox="1"/>
          <p:nvPr/>
        </p:nvSpPr>
        <p:spPr>
          <a:xfrm>
            <a:off x="3489695" y="2462068"/>
            <a:ext cx="1963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Prior Beliefs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9E9011-0396-2E41-BD4D-04937EAD50BA}"/>
              </a:ext>
            </a:extLst>
          </p:cNvPr>
          <p:cNvSpPr txBox="1"/>
          <p:nvPr/>
        </p:nvSpPr>
        <p:spPr>
          <a:xfrm>
            <a:off x="8654143" y="4603000"/>
            <a:ext cx="315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sparsity approach: to choose or not to choose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B25827-CBC7-5744-9C27-882FD913A49D}"/>
                  </a:ext>
                </a:extLst>
              </p:cNvPr>
              <p:cNvSpPr txBox="1"/>
              <p:nvPr/>
            </p:nvSpPr>
            <p:spPr>
              <a:xfrm>
                <a:off x="762000" y="1789342"/>
                <a:ext cx="7844831" cy="874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𝑒𝑙𝑒𝑚𝑒𝑛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𝑒𝑙𝑒𝑚𝑒𝑛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b>
                      </m:sSub>
                      <m:r>
                        <a:rPr lang="fr-F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𝑒𝑙𝑒𝑚𝑒𝑛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baseline="-2500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fr-FR" b="0" i="1" baseline="-2500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baseline="-25000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e>
                      </m:acc>
                    </m:oMath>
                  </m:oMathPara>
                </a14:m>
                <a:endParaRPr lang="fr-FR" dirty="0"/>
              </a:p>
              <a:p>
                <a:pPr algn="ctr"/>
                <a:endParaRPr lang="fr-FR" dirty="0"/>
              </a:p>
              <a:p>
                <a:pPr algn="ctr"/>
                <a:endParaRPr lang="en-GB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B25827-CBC7-5744-9C27-882FD913A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789342"/>
                <a:ext cx="7844831" cy="874085"/>
              </a:xfrm>
              <a:prstGeom prst="rect">
                <a:avLst/>
              </a:prstGeom>
              <a:blipFill>
                <a:blip r:embed="rId3"/>
                <a:stretch>
                  <a:fillRect t="-72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992BBAB-7C42-0E48-A0E9-5EBF8548CF5B}"/>
              </a:ext>
            </a:extLst>
          </p:cNvPr>
          <p:cNvSpPr txBox="1"/>
          <p:nvPr/>
        </p:nvSpPr>
        <p:spPr>
          <a:xfrm>
            <a:off x="372334" y="1154042"/>
            <a:ext cx="7721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﻿Identifying important species interactions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7DD42B-347E-2A4D-B0DD-B7EED68F8D13}"/>
              </a:ext>
            </a:extLst>
          </p:cNvPr>
          <p:cNvSpPr txBox="1"/>
          <p:nvPr/>
        </p:nvSpPr>
        <p:spPr>
          <a:xfrm>
            <a:off x="7421082" y="4850241"/>
            <a:ext cx="18121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effectLst/>
              </a:rPr>
              <a:t>Weiss-</a:t>
            </a:r>
            <a:r>
              <a:rPr lang="en-GB" sz="1100" dirty="0" err="1">
                <a:effectLst/>
              </a:rPr>
              <a:t>lehman</a:t>
            </a:r>
            <a:r>
              <a:rPr lang="en-GB" sz="1100" dirty="0">
                <a:effectLst/>
              </a:rPr>
              <a:t> &amp; al, </a:t>
            </a:r>
            <a:r>
              <a:rPr lang="en-GB" sz="1100" dirty="0"/>
              <a:t>2021</a:t>
            </a:r>
            <a:endParaRPr lang="en-GB" sz="1100" dirty="0"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40EF15-A226-DD47-AD18-B75DEDD652FC}"/>
              </a:ext>
            </a:extLst>
          </p:cNvPr>
          <p:cNvSpPr txBox="1"/>
          <p:nvPr/>
        </p:nvSpPr>
        <p:spPr>
          <a:xfrm>
            <a:off x="8654143" y="4603000"/>
            <a:ext cx="315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8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BF09004-F492-AD42-8535-430AA27FE21B}"/>
              </a:ext>
            </a:extLst>
          </p:cNvPr>
          <p:cNvSpPr/>
          <p:nvPr/>
        </p:nvSpPr>
        <p:spPr>
          <a:xfrm>
            <a:off x="5152431" y="3010235"/>
            <a:ext cx="3454400" cy="1592765"/>
          </a:xfrm>
          <a:custGeom>
            <a:avLst/>
            <a:gdLst>
              <a:gd name="connsiteX0" fmla="*/ 0 w 3454400"/>
              <a:gd name="connsiteY0" fmla="*/ 1558005 h 1592765"/>
              <a:gd name="connsiteX1" fmla="*/ 643466 w 3454400"/>
              <a:gd name="connsiteY1" fmla="*/ 1388672 h 1592765"/>
              <a:gd name="connsiteX2" fmla="*/ 1879600 w 3454400"/>
              <a:gd name="connsiteY2" fmla="*/ 138 h 1592765"/>
              <a:gd name="connsiteX3" fmla="*/ 3014133 w 3454400"/>
              <a:gd name="connsiteY3" fmla="*/ 1304005 h 1592765"/>
              <a:gd name="connsiteX4" fmla="*/ 3454400 w 3454400"/>
              <a:gd name="connsiteY4" fmla="*/ 1490272 h 1592765"/>
              <a:gd name="connsiteX5" fmla="*/ 3454400 w 3454400"/>
              <a:gd name="connsiteY5" fmla="*/ 1490272 h 1592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54400" h="1592765">
                <a:moveTo>
                  <a:pt x="0" y="1558005"/>
                </a:moveTo>
                <a:cubicBezTo>
                  <a:pt x="165099" y="1603160"/>
                  <a:pt x="330199" y="1648316"/>
                  <a:pt x="643466" y="1388672"/>
                </a:cubicBezTo>
                <a:cubicBezTo>
                  <a:pt x="956733" y="1129028"/>
                  <a:pt x="1484489" y="14249"/>
                  <a:pt x="1879600" y="138"/>
                </a:cubicBezTo>
                <a:cubicBezTo>
                  <a:pt x="2274711" y="-13973"/>
                  <a:pt x="2751666" y="1055649"/>
                  <a:pt x="3014133" y="1304005"/>
                </a:cubicBezTo>
                <a:cubicBezTo>
                  <a:pt x="3276600" y="1552361"/>
                  <a:pt x="3454400" y="1490272"/>
                  <a:pt x="3454400" y="1490272"/>
                </a:cubicBezTo>
                <a:lnTo>
                  <a:pt x="3454400" y="1490272"/>
                </a:lnTo>
              </a:path>
            </a:pathLst>
          </a:custGeom>
          <a:noFill/>
          <a:ln w="34925">
            <a:solidFill>
              <a:schemeClr val="accent6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CF420C2D-8963-534B-A7B2-2007D93CBB66}"/>
              </a:ext>
            </a:extLst>
          </p:cNvPr>
          <p:cNvSpPr/>
          <p:nvPr/>
        </p:nvSpPr>
        <p:spPr>
          <a:xfrm>
            <a:off x="4639862" y="2997870"/>
            <a:ext cx="3454400" cy="1592765"/>
          </a:xfrm>
          <a:custGeom>
            <a:avLst/>
            <a:gdLst>
              <a:gd name="connsiteX0" fmla="*/ 0 w 3454400"/>
              <a:gd name="connsiteY0" fmla="*/ 1558005 h 1592765"/>
              <a:gd name="connsiteX1" fmla="*/ 643466 w 3454400"/>
              <a:gd name="connsiteY1" fmla="*/ 1388672 h 1592765"/>
              <a:gd name="connsiteX2" fmla="*/ 1879600 w 3454400"/>
              <a:gd name="connsiteY2" fmla="*/ 138 h 1592765"/>
              <a:gd name="connsiteX3" fmla="*/ 3014133 w 3454400"/>
              <a:gd name="connsiteY3" fmla="*/ 1304005 h 1592765"/>
              <a:gd name="connsiteX4" fmla="*/ 3454400 w 3454400"/>
              <a:gd name="connsiteY4" fmla="*/ 1490272 h 1592765"/>
              <a:gd name="connsiteX5" fmla="*/ 3454400 w 3454400"/>
              <a:gd name="connsiteY5" fmla="*/ 1490272 h 1592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54400" h="1592765">
                <a:moveTo>
                  <a:pt x="0" y="1558005"/>
                </a:moveTo>
                <a:cubicBezTo>
                  <a:pt x="165099" y="1603160"/>
                  <a:pt x="330199" y="1648316"/>
                  <a:pt x="643466" y="1388672"/>
                </a:cubicBezTo>
                <a:cubicBezTo>
                  <a:pt x="956733" y="1129028"/>
                  <a:pt x="1484489" y="14249"/>
                  <a:pt x="1879600" y="138"/>
                </a:cubicBezTo>
                <a:cubicBezTo>
                  <a:pt x="2274711" y="-13973"/>
                  <a:pt x="2751666" y="1055649"/>
                  <a:pt x="3014133" y="1304005"/>
                </a:cubicBezTo>
                <a:cubicBezTo>
                  <a:pt x="3276600" y="1552361"/>
                  <a:pt x="3454400" y="1490272"/>
                  <a:pt x="3454400" y="1490272"/>
                </a:cubicBezTo>
                <a:lnTo>
                  <a:pt x="3454400" y="1490272"/>
                </a:lnTo>
              </a:path>
            </a:pathLst>
          </a:custGeom>
          <a:noFill/>
          <a:ln w="349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D45E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56DBFD-6005-284B-9A33-43AC998D36A9}"/>
              </a:ext>
            </a:extLst>
          </p:cNvPr>
          <p:cNvSpPr txBox="1"/>
          <p:nvPr/>
        </p:nvSpPr>
        <p:spPr>
          <a:xfrm>
            <a:off x="316078" y="2236932"/>
            <a:ext cx="6300622" cy="1492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Species interaction coefficients as linear combinations of the average interaction strength and species-specific deviation</a:t>
            </a:r>
          </a:p>
          <a:p>
            <a:r>
              <a:rPr lang="fr-FR" dirty="0"/>
              <a:t>							</a:t>
            </a:r>
          </a:p>
          <a:p>
            <a:r>
              <a:rPr lang="fr-FR" dirty="0"/>
              <a:t>								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6393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sparsity approach: to choose or not to choose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B25827-CBC7-5744-9C27-882FD913A49D}"/>
                  </a:ext>
                </a:extLst>
              </p:cNvPr>
              <p:cNvSpPr txBox="1"/>
              <p:nvPr/>
            </p:nvSpPr>
            <p:spPr>
              <a:xfrm>
                <a:off x="762000" y="1789342"/>
                <a:ext cx="7844831" cy="874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𝑒𝑙𝑒𝑚𝑒𝑛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𝑒𝑙𝑒𝑚𝑒𝑛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b>
                      </m:sSub>
                      <m:r>
                        <a:rPr lang="fr-F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𝑒𝑙𝑒𝑚𝑒𝑛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baseline="-2500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fr-FR" b="0" i="1" baseline="-2500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baseline="-25000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e>
                      </m:acc>
                    </m:oMath>
                  </m:oMathPara>
                </a14:m>
                <a:endParaRPr lang="fr-FR" dirty="0"/>
              </a:p>
              <a:p>
                <a:pPr algn="ctr"/>
                <a:endParaRPr lang="fr-FR" dirty="0"/>
              </a:p>
              <a:p>
                <a:pPr algn="ctr"/>
                <a:endParaRPr lang="en-GB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B25827-CBC7-5744-9C27-882FD913A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789342"/>
                <a:ext cx="7844831" cy="874085"/>
              </a:xfrm>
              <a:prstGeom prst="rect">
                <a:avLst/>
              </a:prstGeom>
              <a:blipFill>
                <a:blip r:embed="rId3"/>
                <a:stretch>
                  <a:fillRect t="-72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992BBAB-7C42-0E48-A0E9-5EBF8548CF5B}"/>
              </a:ext>
            </a:extLst>
          </p:cNvPr>
          <p:cNvSpPr txBox="1"/>
          <p:nvPr/>
        </p:nvSpPr>
        <p:spPr>
          <a:xfrm>
            <a:off x="372334" y="1154042"/>
            <a:ext cx="7721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﻿Identifying important species interactions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7DD42B-347E-2A4D-B0DD-B7EED68F8D13}"/>
              </a:ext>
            </a:extLst>
          </p:cNvPr>
          <p:cNvSpPr txBox="1"/>
          <p:nvPr/>
        </p:nvSpPr>
        <p:spPr>
          <a:xfrm>
            <a:off x="7421082" y="4850241"/>
            <a:ext cx="18121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effectLst/>
              </a:rPr>
              <a:t>Weiss-</a:t>
            </a:r>
            <a:r>
              <a:rPr lang="en-GB" sz="1100" dirty="0" err="1">
                <a:effectLst/>
              </a:rPr>
              <a:t>lehman</a:t>
            </a:r>
            <a:r>
              <a:rPr lang="en-GB" sz="1100" dirty="0">
                <a:effectLst/>
              </a:rPr>
              <a:t> &amp; al, </a:t>
            </a:r>
            <a:r>
              <a:rPr lang="en-GB" sz="1100" dirty="0"/>
              <a:t>2021</a:t>
            </a:r>
            <a:endParaRPr lang="en-GB" sz="1100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9DE273C-850C-304D-B8E3-E7F943054931}"/>
                  </a:ext>
                </a:extLst>
              </p:cNvPr>
              <p:cNvSpPr txBox="1"/>
              <p:nvPr/>
            </p:nvSpPr>
            <p:spPr>
              <a:xfrm>
                <a:off x="316078" y="2236932"/>
                <a:ext cx="6300622" cy="14921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Species interaction coefficients as linear combinations of the average interaction strength and species-specific deviation</a:t>
                </a:r>
              </a:p>
              <a:p>
                <a:r>
                  <a:rPr lang="fr-FR" dirty="0"/>
                  <a:t>							</a:t>
                </a:r>
              </a:p>
              <a:p>
                <a:r>
                  <a:rPr lang="fr-FR" dirty="0"/>
                  <a:t>							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𝑒𝑙𝑒𝑚𝑒𝑛𝑡</m:t>
                        </m:r>
                      </m:e>
                    </m:acc>
                    <m:r>
                      <a:rPr lang="fr-FR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FR" b="0" i="1" baseline="-2500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i="1" baseline="-25000">
                        <a:latin typeface="Cambria Math" panose="02040503050406030204" pitchFamily="18" charset="0"/>
                      </a:rPr>
                      <m:t>𝑗</m:t>
                    </m:r>
                    <m:r>
                      <a:rPr lang="fr-FR" i="1" baseline="-2500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i="1" baseline="-25000">
                        <a:latin typeface="Cambria Math" panose="02040503050406030204" pitchFamily="18" charset="0"/>
                      </a:rPr>
                      <m:t>𝑦𝑒𝑎𝑟</m:t>
                    </m:r>
                  </m:oMath>
                </a14:m>
                <a:r>
                  <a:rPr lang="en-GB" dirty="0"/>
                  <a:t> ~ 0  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9DE273C-850C-304D-B8E3-E7F943054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78" y="2236932"/>
                <a:ext cx="6300622" cy="1492140"/>
              </a:xfrm>
              <a:prstGeom prst="rect">
                <a:avLst/>
              </a:prstGeom>
              <a:blipFill>
                <a:blip r:embed="rId4"/>
                <a:stretch>
                  <a:fillRect l="-805" t="-25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E40EF15-A226-DD47-AD18-B75DEDD652FC}"/>
              </a:ext>
            </a:extLst>
          </p:cNvPr>
          <p:cNvSpPr txBox="1"/>
          <p:nvPr/>
        </p:nvSpPr>
        <p:spPr>
          <a:xfrm>
            <a:off x="8654143" y="4603000"/>
            <a:ext cx="315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8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BF09004-F492-AD42-8535-430AA27FE21B}"/>
              </a:ext>
            </a:extLst>
          </p:cNvPr>
          <p:cNvSpPr/>
          <p:nvPr/>
        </p:nvSpPr>
        <p:spPr>
          <a:xfrm>
            <a:off x="5152431" y="3010235"/>
            <a:ext cx="3454400" cy="1592765"/>
          </a:xfrm>
          <a:custGeom>
            <a:avLst/>
            <a:gdLst>
              <a:gd name="connsiteX0" fmla="*/ 0 w 3454400"/>
              <a:gd name="connsiteY0" fmla="*/ 1558005 h 1592765"/>
              <a:gd name="connsiteX1" fmla="*/ 643466 w 3454400"/>
              <a:gd name="connsiteY1" fmla="*/ 1388672 h 1592765"/>
              <a:gd name="connsiteX2" fmla="*/ 1879600 w 3454400"/>
              <a:gd name="connsiteY2" fmla="*/ 138 h 1592765"/>
              <a:gd name="connsiteX3" fmla="*/ 3014133 w 3454400"/>
              <a:gd name="connsiteY3" fmla="*/ 1304005 h 1592765"/>
              <a:gd name="connsiteX4" fmla="*/ 3454400 w 3454400"/>
              <a:gd name="connsiteY4" fmla="*/ 1490272 h 1592765"/>
              <a:gd name="connsiteX5" fmla="*/ 3454400 w 3454400"/>
              <a:gd name="connsiteY5" fmla="*/ 1490272 h 1592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54400" h="1592765">
                <a:moveTo>
                  <a:pt x="0" y="1558005"/>
                </a:moveTo>
                <a:cubicBezTo>
                  <a:pt x="165099" y="1603160"/>
                  <a:pt x="330199" y="1648316"/>
                  <a:pt x="643466" y="1388672"/>
                </a:cubicBezTo>
                <a:cubicBezTo>
                  <a:pt x="956733" y="1129028"/>
                  <a:pt x="1484489" y="14249"/>
                  <a:pt x="1879600" y="138"/>
                </a:cubicBezTo>
                <a:cubicBezTo>
                  <a:pt x="2274711" y="-13973"/>
                  <a:pt x="2751666" y="1055649"/>
                  <a:pt x="3014133" y="1304005"/>
                </a:cubicBezTo>
                <a:cubicBezTo>
                  <a:pt x="3276600" y="1552361"/>
                  <a:pt x="3454400" y="1490272"/>
                  <a:pt x="3454400" y="1490272"/>
                </a:cubicBezTo>
                <a:lnTo>
                  <a:pt x="3454400" y="1490272"/>
                </a:lnTo>
              </a:path>
            </a:pathLst>
          </a:custGeom>
          <a:noFill/>
          <a:ln w="34925">
            <a:solidFill>
              <a:schemeClr val="accent6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CF420C2D-8963-534B-A7B2-2007D93CBB66}"/>
              </a:ext>
            </a:extLst>
          </p:cNvPr>
          <p:cNvSpPr/>
          <p:nvPr/>
        </p:nvSpPr>
        <p:spPr>
          <a:xfrm>
            <a:off x="4639862" y="2997870"/>
            <a:ext cx="3454400" cy="1592765"/>
          </a:xfrm>
          <a:custGeom>
            <a:avLst/>
            <a:gdLst>
              <a:gd name="connsiteX0" fmla="*/ 0 w 3454400"/>
              <a:gd name="connsiteY0" fmla="*/ 1558005 h 1592765"/>
              <a:gd name="connsiteX1" fmla="*/ 643466 w 3454400"/>
              <a:gd name="connsiteY1" fmla="*/ 1388672 h 1592765"/>
              <a:gd name="connsiteX2" fmla="*/ 1879600 w 3454400"/>
              <a:gd name="connsiteY2" fmla="*/ 138 h 1592765"/>
              <a:gd name="connsiteX3" fmla="*/ 3014133 w 3454400"/>
              <a:gd name="connsiteY3" fmla="*/ 1304005 h 1592765"/>
              <a:gd name="connsiteX4" fmla="*/ 3454400 w 3454400"/>
              <a:gd name="connsiteY4" fmla="*/ 1490272 h 1592765"/>
              <a:gd name="connsiteX5" fmla="*/ 3454400 w 3454400"/>
              <a:gd name="connsiteY5" fmla="*/ 1490272 h 1592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54400" h="1592765">
                <a:moveTo>
                  <a:pt x="0" y="1558005"/>
                </a:moveTo>
                <a:cubicBezTo>
                  <a:pt x="165099" y="1603160"/>
                  <a:pt x="330199" y="1648316"/>
                  <a:pt x="643466" y="1388672"/>
                </a:cubicBezTo>
                <a:cubicBezTo>
                  <a:pt x="956733" y="1129028"/>
                  <a:pt x="1484489" y="14249"/>
                  <a:pt x="1879600" y="138"/>
                </a:cubicBezTo>
                <a:cubicBezTo>
                  <a:pt x="2274711" y="-13973"/>
                  <a:pt x="2751666" y="1055649"/>
                  <a:pt x="3014133" y="1304005"/>
                </a:cubicBezTo>
                <a:cubicBezTo>
                  <a:pt x="3276600" y="1552361"/>
                  <a:pt x="3454400" y="1490272"/>
                  <a:pt x="3454400" y="1490272"/>
                </a:cubicBezTo>
                <a:lnTo>
                  <a:pt x="3454400" y="1490272"/>
                </a:lnTo>
              </a:path>
            </a:pathLst>
          </a:custGeom>
          <a:noFill/>
          <a:ln w="349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D45E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869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Woman Shrugging with solid fill">
            <a:extLst>
              <a:ext uri="{FF2B5EF4-FFF2-40B4-BE49-F238E27FC236}">
                <a16:creationId xmlns:a16="http://schemas.microsoft.com/office/drawing/2014/main" id="{8DC1E1E3-800B-8549-8725-D71C09421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6142" y="1162242"/>
            <a:ext cx="1287942" cy="1287942"/>
          </a:xfrm>
          <a:prstGeom prst="rect">
            <a:avLst/>
          </a:prstGeom>
        </p:spPr>
      </p:pic>
      <p:pic>
        <p:nvPicPr>
          <p:cNvPr id="5" name="Picture 4" descr="A picture containing grass, outdoor, sky, field&#10;&#10;Description automatically generated">
            <a:extLst>
              <a:ext uri="{FF2B5EF4-FFF2-40B4-BE49-F238E27FC236}">
                <a16:creationId xmlns:a16="http://schemas.microsoft.com/office/drawing/2014/main" id="{A6682D01-3D64-FA4F-8BB6-D34A03AE1C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014"/>
          <a:stretch/>
        </p:blipFill>
        <p:spPr>
          <a:xfrm>
            <a:off x="-1123" y="961"/>
            <a:ext cx="9143980" cy="5142539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6" name="Graphic 5" descr="Confused person with solid fill">
            <a:extLst>
              <a:ext uri="{FF2B5EF4-FFF2-40B4-BE49-F238E27FC236}">
                <a16:creationId xmlns:a16="http://schemas.microsoft.com/office/drawing/2014/main" id="{BCDAE76B-9448-3544-83B1-5AAB710825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22127"/>
          <a:stretch/>
        </p:blipFill>
        <p:spPr>
          <a:xfrm>
            <a:off x="4964766" y="2406979"/>
            <a:ext cx="1379228" cy="1074040"/>
          </a:xfrm>
          <a:prstGeom prst="rect">
            <a:avLst/>
          </a:prstGeom>
        </p:spPr>
      </p:pic>
      <p:pic>
        <p:nvPicPr>
          <p:cNvPr id="24" name="Graphic 23" descr="Confused person with solid fill">
            <a:extLst>
              <a:ext uri="{FF2B5EF4-FFF2-40B4-BE49-F238E27FC236}">
                <a16:creationId xmlns:a16="http://schemas.microsoft.com/office/drawing/2014/main" id="{EC8CD32D-20B8-654D-8B4B-220965BCAC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13239" y="1501768"/>
            <a:ext cx="1141418" cy="1141418"/>
          </a:xfrm>
          <a:prstGeom prst="rect">
            <a:avLst/>
          </a:prstGeom>
        </p:spPr>
      </p:pic>
      <p:pic>
        <p:nvPicPr>
          <p:cNvPr id="27" name="Graphic 26" descr="Confused person with solid fill">
            <a:extLst>
              <a:ext uri="{FF2B5EF4-FFF2-40B4-BE49-F238E27FC236}">
                <a16:creationId xmlns:a16="http://schemas.microsoft.com/office/drawing/2014/main" id="{F77E734D-72AE-5449-AE16-D142768201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09491" y="2373290"/>
            <a:ext cx="1141418" cy="1141418"/>
          </a:xfrm>
          <a:prstGeom prst="rect">
            <a:avLst/>
          </a:prstGeom>
        </p:spPr>
      </p:pic>
      <p:pic>
        <p:nvPicPr>
          <p:cNvPr id="26" name="Picture 25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158EFBBC-7FEA-BE46-88F3-4D37065556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30010" y="1365591"/>
            <a:ext cx="587496" cy="440622"/>
          </a:xfrm>
          <a:prstGeom prst="rect">
            <a:avLst/>
          </a:prstGeom>
        </p:spPr>
      </p:pic>
      <p:pic>
        <p:nvPicPr>
          <p:cNvPr id="28" name="Picture 27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7F2D976F-4EE1-4345-BA1C-4AD0FE63444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1809"/>
          <a:stretch/>
        </p:blipFill>
        <p:spPr>
          <a:xfrm>
            <a:off x="5427523" y="1960509"/>
            <a:ext cx="501322" cy="480866"/>
          </a:xfrm>
          <a:prstGeom prst="rect">
            <a:avLst/>
          </a:prstGeom>
        </p:spPr>
      </p:pic>
      <p:pic>
        <p:nvPicPr>
          <p:cNvPr id="30" name="Picture 29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5372C61A-AA34-424B-A7F6-4AE3814F3E8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07727" y="2308939"/>
            <a:ext cx="522301" cy="391726"/>
          </a:xfrm>
          <a:prstGeom prst="rect">
            <a:avLst/>
          </a:prstGeom>
        </p:spPr>
      </p:pic>
      <p:pic>
        <p:nvPicPr>
          <p:cNvPr id="32" name="Graphic 31" descr="Thought bubble outline">
            <a:extLst>
              <a:ext uri="{FF2B5EF4-FFF2-40B4-BE49-F238E27FC236}">
                <a16:creationId xmlns:a16="http://schemas.microsoft.com/office/drawing/2014/main" id="{4C9ADA18-4C87-B947-A40F-69773B1C1F3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2262980" y="723984"/>
            <a:ext cx="790542" cy="1049971"/>
          </a:xfrm>
          <a:prstGeom prst="rect">
            <a:avLst/>
          </a:prstGeom>
        </p:spPr>
      </p:pic>
      <p:pic>
        <p:nvPicPr>
          <p:cNvPr id="33" name="Graphic 32" descr="Question mark with solid fill">
            <a:extLst>
              <a:ext uri="{FF2B5EF4-FFF2-40B4-BE49-F238E27FC236}">
                <a16:creationId xmlns:a16="http://schemas.microsoft.com/office/drawing/2014/main" id="{EFD6C66A-5996-E24C-BA83-4D08FC98F6A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436048" y="936889"/>
            <a:ext cx="415802" cy="415802"/>
          </a:xfrm>
          <a:prstGeom prst="rect">
            <a:avLst/>
          </a:prstGeom>
        </p:spPr>
      </p:pic>
      <p:pic>
        <p:nvPicPr>
          <p:cNvPr id="36" name="Graphic 35" descr="Thought bubble outline">
            <a:extLst>
              <a:ext uri="{FF2B5EF4-FFF2-40B4-BE49-F238E27FC236}">
                <a16:creationId xmlns:a16="http://schemas.microsoft.com/office/drawing/2014/main" id="{427FE71E-5A7B-2C44-888C-05FC4C6F2B4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4096578" y="345117"/>
            <a:ext cx="790542" cy="1049971"/>
          </a:xfrm>
          <a:prstGeom prst="rect">
            <a:avLst/>
          </a:prstGeom>
        </p:spPr>
      </p:pic>
      <p:pic>
        <p:nvPicPr>
          <p:cNvPr id="37" name="Graphic 36" descr="Question mark with solid fill">
            <a:extLst>
              <a:ext uri="{FF2B5EF4-FFF2-40B4-BE49-F238E27FC236}">
                <a16:creationId xmlns:a16="http://schemas.microsoft.com/office/drawing/2014/main" id="{3E7A3398-0E1C-7E4F-A5BB-3556058A173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297415" y="531718"/>
            <a:ext cx="415802" cy="415802"/>
          </a:xfrm>
          <a:prstGeom prst="rect">
            <a:avLst/>
          </a:prstGeom>
        </p:spPr>
      </p:pic>
      <p:pic>
        <p:nvPicPr>
          <p:cNvPr id="38" name="Graphic 37" descr="Thought bubble outline">
            <a:extLst>
              <a:ext uri="{FF2B5EF4-FFF2-40B4-BE49-F238E27FC236}">
                <a16:creationId xmlns:a16="http://schemas.microsoft.com/office/drawing/2014/main" id="{CC75F90F-0F45-0B4B-9895-96CE7CC6518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V="1">
            <a:off x="4005636" y="2464737"/>
            <a:ext cx="643509" cy="1049971"/>
          </a:xfrm>
          <a:prstGeom prst="rect">
            <a:avLst/>
          </a:prstGeom>
        </p:spPr>
      </p:pic>
      <p:pic>
        <p:nvPicPr>
          <p:cNvPr id="39" name="Graphic 38" descr="Question mark with solid fill">
            <a:extLst>
              <a:ext uri="{FF2B5EF4-FFF2-40B4-BE49-F238E27FC236}">
                <a16:creationId xmlns:a16="http://schemas.microsoft.com/office/drawing/2014/main" id="{3AE63A40-9CC9-6847-B62F-E313798C6EA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096578" y="2943999"/>
            <a:ext cx="415802" cy="415802"/>
          </a:xfrm>
          <a:prstGeom prst="rect">
            <a:avLst/>
          </a:prstGeom>
        </p:spPr>
      </p:pic>
      <p:pic>
        <p:nvPicPr>
          <p:cNvPr id="40" name="Graphic 39" descr="Thought bubble outline">
            <a:extLst>
              <a:ext uri="{FF2B5EF4-FFF2-40B4-BE49-F238E27FC236}">
                <a16:creationId xmlns:a16="http://schemas.microsoft.com/office/drawing/2014/main" id="{9BB5868C-A93F-D940-ABBE-C1D3617CE7A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3272560" y="387446"/>
            <a:ext cx="790542" cy="1049971"/>
          </a:xfrm>
          <a:prstGeom prst="rect">
            <a:avLst/>
          </a:prstGeom>
        </p:spPr>
      </p:pic>
      <p:pic>
        <p:nvPicPr>
          <p:cNvPr id="41" name="Graphic 40" descr="Question mark with solid fill">
            <a:extLst>
              <a:ext uri="{FF2B5EF4-FFF2-40B4-BE49-F238E27FC236}">
                <a16:creationId xmlns:a16="http://schemas.microsoft.com/office/drawing/2014/main" id="{05A059EC-8338-0849-8E25-8368612C02A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503336" y="622027"/>
            <a:ext cx="415802" cy="415802"/>
          </a:xfrm>
          <a:prstGeom prst="rect">
            <a:avLst/>
          </a:prstGeom>
        </p:spPr>
      </p:pic>
      <p:pic>
        <p:nvPicPr>
          <p:cNvPr id="42" name="Graphic 41" descr="Thought bubble outline">
            <a:extLst>
              <a:ext uri="{FF2B5EF4-FFF2-40B4-BE49-F238E27FC236}">
                <a16:creationId xmlns:a16="http://schemas.microsoft.com/office/drawing/2014/main" id="{663D9C53-2091-6147-9B5F-7CFB603FCC4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38694" y="1095488"/>
            <a:ext cx="758507" cy="1049971"/>
          </a:xfrm>
          <a:prstGeom prst="rect">
            <a:avLst/>
          </a:prstGeom>
        </p:spPr>
      </p:pic>
      <p:pic>
        <p:nvPicPr>
          <p:cNvPr id="43" name="Graphic 42" descr="Question mark with solid fill">
            <a:extLst>
              <a:ext uri="{FF2B5EF4-FFF2-40B4-BE49-F238E27FC236}">
                <a16:creationId xmlns:a16="http://schemas.microsoft.com/office/drawing/2014/main" id="{93453D61-831E-484F-A735-E5FAAF610EF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696455" y="1285564"/>
            <a:ext cx="415802" cy="415802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EF55094E-6785-9745-BDB5-C11F830F3EE1}"/>
              </a:ext>
            </a:extLst>
          </p:cNvPr>
          <p:cNvGrpSpPr/>
          <p:nvPr/>
        </p:nvGrpSpPr>
        <p:grpSpPr>
          <a:xfrm>
            <a:off x="5809458" y="497517"/>
            <a:ext cx="1866925" cy="1931881"/>
            <a:chOff x="5809458" y="497517"/>
            <a:chExt cx="1866925" cy="1931881"/>
          </a:xfrm>
        </p:grpSpPr>
        <p:pic>
          <p:nvPicPr>
            <p:cNvPr id="45" name="Picture 4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CEE6ED8-0FED-9B49-B45F-31782FA71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 rot="1433801" flipH="1">
              <a:off x="6822949" y="997041"/>
              <a:ext cx="853434" cy="908483"/>
            </a:xfrm>
            <a:prstGeom prst="rect">
              <a:avLst/>
            </a:prstGeom>
          </p:spPr>
        </p:pic>
        <p:pic>
          <p:nvPicPr>
            <p:cNvPr id="47" name="Graphic 46" descr="Run with solid fill">
              <a:extLst>
                <a:ext uri="{FF2B5EF4-FFF2-40B4-BE49-F238E27FC236}">
                  <a16:creationId xmlns:a16="http://schemas.microsoft.com/office/drawing/2014/main" id="{3C7B53F5-B7E0-FE4B-BD8C-FD36EDD8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 t="20291"/>
            <a:stretch/>
          </p:blipFill>
          <p:spPr>
            <a:xfrm>
              <a:off x="5840741" y="1516546"/>
              <a:ext cx="1145225" cy="912852"/>
            </a:xfrm>
            <a:prstGeom prst="rect">
              <a:avLst/>
            </a:prstGeom>
          </p:spPr>
        </p:pic>
        <p:pic>
          <p:nvPicPr>
            <p:cNvPr id="48" name="Graphic 47" descr="Thought bubble outline">
              <a:extLst>
                <a:ext uri="{FF2B5EF4-FFF2-40B4-BE49-F238E27FC236}">
                  <a16:creationId xmlns:a16="http://schemas.microsoft.com/office/drawing/2014/main" id="{48E89702-F689-0E4B-AA7D-7092181C3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flipH="1">
              <a:off x="5809458" y="497517"/>
              <a:ext cx="790542" cy="1049971"/>
            </a:xfrm>
            <a:prstGeom prst="rect">
              <a:avLst/>
            </a:prstGeom>
          </p:spPr>
        </p:pic>
        <p:pic>
          <p:nvPicPr>
            <p:cNvPr id="49" name="Graphic 48" descr="Question mark with solid fill">
              <a:extLst>
                <a:ext uri="{FF2B5EF4-FFF2-40B4-BE49-F238E27FC236}">
                  <a16:creationId xmlns:a16="http://schemas.microsoft.com/office/drawing/2014/main" id="{27509320-39EC-5E48-BD39-F250453D0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010295" y="684118"/>
              <a:ext cx="415802" cy="415802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165946D4-57CC-FC41-A190-E43A689493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rcRect l="28265"/>
            <a:stretch/>
          </p:blipFill>
          <p:spPr>
            <a:xfrm rot="1177692">
              <a:off x="6470196" y="1191847"/>
              <a:ext cx="410649" cy="429342"/>
            </a:xfrm>
            <a:prstGeom prst="rect">
              <a:avLst/>
            </a:prstGeom>
          </p:spPr>
        </p:pic>
      </p:grpSp>
      <p:pic>
        <p:nvPicPr>
          <p:cNvPr id="52" name="Graphic 51" descr="Confused person with solid fill">
            <a:extLst>
              <a:ext uri="{FF2B5EF4-FFF2-40B4-BE49-F238E27FC236}">
                <a16:creationId xmlns:a16="http://schemas.microsoft.com/office/drawing/2014/main" id="{491D1A35-0C8F-D046-AE38-0D4E0A79C202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t="22127"/>
          <a:stretch/>
        </p:blipFill>
        <p:spPr>
          <a:xfrm>
            <a:off x="3445783" y="1478954"/>
            <a:ext cx="1337226" cy="1041332"/>
          </a:xfrm>
          <a:prstGeom prst="rect">
            <a:avLst/>
          </a:prstGeom>
        </p:spPr>
      </p:pic>
      <p:pic>
        <p:nvPicPr>
          <p:cNvPr id="53" name="Graphic 52" descr="Confused person with solid fill">
            <a:extLst>
              <a:ext uri="{FF2B5EF4-FFF2-40B4-BE49-F238E27FC236}">
                <a16:creationId xmlns:a16="http://schemas.microsoft.com/office/drawing/2014/main" id="{DDB529E4-31D2-B644-9BF3-D2961D1C92FE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 t="22127"/>
          <a:stretch/>
        </p:blipFill>
        <p:spPr>
          <a:xfrm>
            <a:off x="4415871" y="1516546"/>
            <a:ext cx="1222640" cy="952101"/>
          </a:xfrm>
          <a:prstGeom prst="rect">
            <a:avLst/>
          </a:prstGeom>
        </p:spPr>
      </p:pic>
      <p:pic>
        <p:nvPicPr>
          <p:cNvPr id="54" name="Picture 53" descr="A picture containing person, dark, staring&#10;&#10;Description automatically generated">
            <a:extLst>
              <a:ext uri="{FF2B5EF4-FFF2-40B4-BE49-F238E27FC236}">
                <a16:creationId xmlns:a16="http://schemas.microsoft.com/office/drawing/2014/main" id="{8E4B3C75-917A-B94C-AA44-539CB132EA2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764828" y="1108193"/>
            <a:ext cx="758507" cy="568880"/>
          </a:xfrm>
          <a:prstGeom prst="rect">
            <a:avLst/>
          </a:prstGeom>
        </p:spPr>
      </p:pic>
      <p:pic>
        <p:nvPicPr>
          <p:cNvPr id="55" name="Picture 54" descr="A picture containing person, indoor, dark&#10;&#10;Description automatically generated">
            <a:extLst>
              <a:ext uri="{FF2B5EF4-FFF2-40B4-BE49-F238E27FC236}">
                <a16:creationId xmlns:a16="http://schemas.microsoft.com/office/drawing/2014/main" id="{5FBE9A37-C65D-3C4E-8E95-AA7AB6BA6248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773718" y="1131587"/>
            <a:ext cx="589240" cy="44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398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sparsity approach: to choose or not to choose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B25827-CBC7-5744-9C27-882FD913A49D}"/>
                  </a:ext>
                </a:extLst>
              </p:cNvPr>
              <p:cNvSpPr txBox="1"/>
              <p:nvPr/>
            </p:nvSpPr>
            <p:spPr>
              <a:xfrm>
                <a:off x="762000" y="1789342"/>
                <a:ext cx="7844831" cy="874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𝑒𝑙𝑒𝑚𝑒𝑛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𝑒𝑙𝑒𝑚𝑒𝑛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b>
                      </m:sSub>
                      <m:r>
                        <a:rPr lang="fr-F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𝑒𝑙𝑒𝑚𝑒𝑛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baseline="-2500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fr-FR" b="0" i="1" baseline="-2500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baseline="-25000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e>
                      </m:acc>
                    </m:oMath>
                  </m:oMathPara>
                </a14:m>
                <a:endParaRPr lang="fr-FR" dirty="0"/>
              </a:p>
              <a:p>
                <a:pPr algn="ctr"/>
                <a:endParaRPr lang="fr-FR" dirty="0"/>
              </a:p>
              <a:p>
                <a:pPr algn="ctr"/>
                <a:endParaRPr lang="en-GB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B25827-CBC7-5744-9C27-882FD913A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789342"/>
                <a:ext cx="7844831" cy="874085"/>
              </a:xfrm>
              <a:prstGeom prst="rect">
                <a:avLst/>
              </a:prstGeom>
              <a:blipFill>
                <a:blip r:embed="rId3"/>
                <a:stretch>
                  <a:fillRect t="-72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992BBAB-7C42-0E48-A0E9-5EBF8548CF5B}"/>
              </a:ext>
            </a:extLst>
          </p:cNvPr>
          <p:cNvSpPr txBox="1"/>
          <p:nvPr/>
        </p:nvSpPr>
        <p:spPr>
          <a:xfrm>
            <a:off x="372334" y="1154042"/>
            <a:ext cx="7721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﻿Identifying important species interactions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7DD42B-347E-2A4D-B0DD-B7EED68F8D13}"/>
              </a:ext>
            </a:extLst>
          </p:cNvPr>
          <p:cNvSpPr txBox="1"/>
          <p:nvPr/>
        </p:nvSpPr>
        <p:spPr>
          <a:xfrm>
            <a:off x="7421082" y="4850241"/>
            <a:ext cx="18121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effectLst/>
              </a:rPr>
              <a:t>Weiss-</a:t>
            </a:r>
            <a:r>
              <a:rPr lang="en-GB" sz="1100" dirty="0" err="1">
                <a:effectLst/>
              </a:rPr>
              <a:t>lehman</a:t>
            </a:r>
            <a:r>
              <a:rPr lang="en-GB" sz="1100" dirty="0">
                <a:effectLst/>
              </a:rPr>
              <a:t> &amp; al, </a:t>
            </a:r>
            <a:r>
              <a:rPr lang="en-GB" sz="1100" dirty="0"/>
              <a:t>2021</a:t>
            </a:r>
            <a:endParaRPr lang="en-GB" sz="1100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9DE273C-850C-304D-B8E3-E7F943054931}"/>
                  </a:ext>
                </a:extLst>
              </p:cNvPr>
              <p:cNvSpPr txBox="1"/>
              <p:nvPr/>
            </p:nvSpPr>
            <p:spPr>
              <a:xfrm>
                <a:off x="316078" y="2236932"/>
                <a:ext cx="6300622" cy="14921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Species interaction coefficients as linear combinations of the average interaction strength and species-specific deviation</a:t>
                </a:r>
              </a:p>
              <a:p>
                <a:r>
                  <a:rPr lang="fr-FR" dirty="0"/>
                  <a:t>							</a:t>
                </a:r>
              </a:p>
              <a:p>
                <a:r>
                  <a:rPr lang="fr-FR" dirty="0"/>
                  <a:t>							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𝑒𝑙𝑒𝑚𝑒𝑛𝑡</m:t>
                        </m:r>
                      </m:e>
                    </m:acc>
                    <m:r>
                      <a:rPr lang="fr-FR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FR" b="0" i="1" baseline="-2500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i="1" baseline="-25000">
                        <a:latin typeface="Cambria Math" panose="02040503050406030204" pitchFamily="18" charset="0"/>
                      </a:rPr>
                      <m:t>𝑗</m:t>
                    </m:r>
                    <m:r>
                      <a:rPr lang="fr-FR" i="1" baseline="-2500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i="1" baseline="-25000">
                        <a:latin typeface="Cambria Math" panose="02040503050406030204" pitchFamily="18" charset="0"/>
                      </a:rPr>
                      <m:t>𝑦𝑒𝑎𝑟</m:t>
                    </m:r>
                  </m:oMath>
                </a14:m>
                <a:r>
                  <a:rPr lang="en-GB" dirty="0"/>
                  <a:t> ~ 0  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9DE273C-850C-304D-B8E3-E7F943054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78" y="2236932"/>
                <a:ext cx="6300622" cy="1492140"/>
              </a:xfrm>
              <a:prstGeom prst="rect">
                <a:avLst/>
              </a:prstGeom>
              <a:blipFill>
                <a:blip r:embed="rId4"/>
                <a:stretch>
                  <a:fillRect l="-805" t="-25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E40EF15-A226-DD47-AD18-B75DEDD652FC}"/>
              </a:ext>
            </a:extLst>
          </p:cNvPr>
          <p:cNvSpPr txBox="1"/>
          <p:nvPr/>
        </p:nvSpPr>
        <p:spPr>
          <a:xfrm>
            <a:off x="8654143" y="4603000"/>
            <a:ext cx="315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8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BF09004-F492-AD42-8535-430AA27FE21B}"/>
              </a:ext>
            </a:extLst>
          </p:cNvPr>
          <p:cNvSpPr/>
          <p:nvPr/>
        </p:nvSpPr>
        <p:spPr>
          <a:xfrm>
            <a:off x="5152431" y="3010235"/>
            <a:ext cx="3454400" cy="1592765"/>
          </a:xfrm>
          <a:custGeom>
            <a:avLst/>
            <a:gdLst>
              <a:gd name="connsiteX0" fmla="*/ 0 w 3454400"/>
              <a:gd name="connsiteY0" fmla="*/ 1558005 h 1592765"/>
              <a:gd name="connsiteX1" fmla="*/ 643466 w 3454400"/>
              <a:gd name="connsiteY1" fmla="*/ 1388672 h 1592765"/>
              <a:gd name="connsiteX2" fmla="*/ 1879600 w 3454400"/>
              <a:gd name="connsiteY2" fmla="*/ 138 h 1592765"/>
              <a:gd name="connsiteX3" fmla="*/ 3014133 w 3454400"/>
              <a:gd name="connsiteY3" fmla="*/ 1304005 h 1592765"/>
              <a:gd name="connsiteX4" fmla="*/ 3454400 w 3454400"/>
              <a:gd name="connsiteY4" fmla="*/ 1490272 h 1592765"/>
              <a:gd name="connsiteX5" fmla="*/ 3454400 w 3454400"/>
              <a:gd name="connsiteY5" fmla="*/ 1490272 h 1592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54400" h="1592765">
                <a:moveTo>
                  <a:pt x="0" y="1558005"/>
                </a:moveTo>
                <a:cubicBezTo>
                  <a:pt x="165099" y="1603160"/>
                  <a:pt x="330199" y="1648316"/>
                  <a:pt x="643466" y="1388672"/>
                </a:cubicBezTo>
                <a:cubicBezTo>
                  <a:pt x="956733" y="1129028"/>
                  <a:pt x="1484489" y="14249"/>
                  <a:pt x="1879600" y="138"/>
                </a:cubicBezTo>
                <a:cubicBezTo>
                  <a:pt x="2274711" y="-13973"/>
                  <a:pt x="2751666" y="1055649"/>
                  <a:pt x="3014133" y="1304005"/>
                </a:cubicBezTo>
                <a:cubicBezTo>
                  <a:pt x="3276600" y="1552361"/>
                  <a:pt x="3454400" y="1490272"/>
                  <a:pt x="3454400" y="1490272"/>
                </a:cubicBezTo>
                <a:lnTo>
                  <a:pt x="3454400" y="1490272"/>
                </a:lnTo>
              </a:path>
            </a:pathLst>
          </a:custGeom>
          <a:noFill/>
          <a:ln w="34925">
            <a:solidFill>
              <a:schemeClr val="accent6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CF420C2D-8963-534B-A7B2-2007D93CBB66}"/>
              </a:ext>
            </a:extLst>
          </p:cNvPr>
          <p:cNvSpPr/>
          <p:nvPr/>
        </p:nvSpPr>
        <p:spPr>
          <a:xfrm>
            <a:off x="4639862" y="2997870"/>
            <a:ext cx="3454400" cy="1592765"/>
          </a:xfrm>
          <a:custGeom>
            <a:avLst/>
            <a:gdLst>
              <a:gd name="connsiteX0" fmla="*/ 0 w 3454400"/>
              <a:gd name="connsiteY0" fmla="*/ 1558005 h 1592765"/>
              <a:gd name="connsiteX1" fmla="*/ 643466 w 3454400"/>
              <a:gd name="connsiteY1" fmla="*/ 1388672 h 1592765"/>
              <a:gd name="connsiteX2" fmla="*/ 1879600 w 3454400"/>
              <a:gd name="connsiteY2" fmla="*/ 138 h 1592765"/>
              <a:gd name="connsiteX3" fmla="*/ 3014133 w 3454400"/>
              <a:gd name="connsiteY3" fmla="*/ 1304005 h 1592765"/>
              <a:gd name="connsiteX4" fmla="*/ 3454400 w 3454400"/>
              <a:gd name="connsiteY4" fmla="*/ 1490272 h 1592765"/>
              <a:gd name="connsiteX5" fmla="*/ 3454400 w 3454400"/>
              <a:gd name="connsiteY5" fmla="*/ 1490272 h 1592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54400" h="1592765">
                <a:moveTo>
                  <a:pt x="0" y="1558005"/>
                </a:moveTo>
                <a:cubicBezTo>
                  <a:pt x="165099" y="1603160"/>
                  <a:pt x="330199" y="1648316"/>
                  <a:pt x="643466" y="1388672"/>
                </a:cubicBezTo>
                <a:cubicBezTo>
                  <a:pt x="956733" y="1129028"/>
                  <a:pt x="1484489" y="14249"/>
                  <a:pt x="1879600" y="138"/>
                </a:cubicBezTo>
                <a:cubicBezTo>
                  <a:pt x="2274711" y="-13973"/>
                  <a:pt x="2751666" y="1055649"/>
                  <a:pt x="3014133" y="1304005"/>
                </a:cubicBezTo>
                <a:cubicBezTo>
                  <a:pt x="3276600" y="1552361"/>
                  <a:pt x="3454400" y="1490272"/>
                  <a:pt x="3454400" y="1490272"/>
                </a:cubicBezTo>
                <a:lnTo>
                  <a:pt x="3454400" y="1490272"/>
                </a:lnTo>
              </a:path>
            </a:pathLst>
          </a:custGeom>
          <a:noFill/>
          <a:ln w="349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D45E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15D4F1-89DD-F04A-BFEB-B71DA87BD6D0}"/>
                  </a:ext>
                </a:extLst>
              </p:cNvPr>
              <p:cNvSpPr txBox="1"/>
              <p:nvPr/>
            </p:nvSpPr>
            <p:spPr>
              <a:xfrm>
                <a:off x="372334" y="3218960"/>
                <a:ext cx="4616450" cy="10325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Alpha interspecific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𝑦𝑒𝑎𝑟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Beta interspecific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𝑦𝑒𝑎𝑟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Beta intraspecific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𝑦𝑒𝑎𝑟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15D4F1-89DD-F04A-BFEB-B71DA87BD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34" y="3218960"/>
                <a:ext cx="4616450" cy="1032590"/>
              </a:xfrm>
              <a:prstGeom prst="rect">
                <a:avLst/>
              </a:prstGeom>
              <a:blipFill>
                <a:blip r:embed="rId5"/>
                <a:stretch>
                  <a:fillRect l="-824" t="-2439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84623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65817-12DA-7540-8DD7-F0F511AF5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Preliminary fitting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BCDB696-EE2F-924A-8CCC-B91D0EDB6CD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850449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Fit the full model with the regularized horseshoe priors to induce sparsity in the species-specific terms</a:t>
                </a:r>
              </a:p>
              <a:p>
                <a:endParaRPr lang="en-GB" dirty="0"/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𝑒𝑙𝑒𝑚𝑒𝑛𝑡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= </m:t>
                        </m:r>
                      </m:e>
                    </m:acc>
                  </m:oMath>
                </a14:m>
                <a:r>
                  <a:rPr lang="fr-FR" dirty="0" err="1"/>
                  <a:t>species-specific</a:t>
                </a:r>
                <a:r>
                  <a:rPr lang="fr-FR" dirty="0"/>
                  <a:t> interaction have a range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0, 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0]</m:t>
                    </m:r>
                  </m:oMath>
                </a14:m>
                <a:r>
                  <a:rPr lang="en-GB" dirty="0"/>
                  <a:t> </a:t>
                </a:r>
              </a:p>
              <a:p>
                <a:pPr marL="114300" indent="0">
                  <a:buNone/>
                </a:pPr>
                <a:r>
                  <a:rPr lang="en-GB" dirty="0"/>
                  <a:t>										=&gt;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𝑒𝑙𝑒𝑚𝑒𝑛𝑡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acc>
                  </m:oMath>
                </a14:m>
                <a:r>
                  <a:rPr lang="en-GB" dirty="0"/>
                  <a:t>		 		</a:t>
                </a:r>
                <a:endParaRPr lang="en" dirty="0"/>
              </a:p>
              <a:p>
                <a:pPr marL="114300" indent="0">
                  <a:buNone/>
                </a:pPr>
                <a:endParaRPr lang="en-GB" dirty="0"/>
              </a:p>
              <a:p>
                <a:pPr marL="114300" indent="0"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BCDB696-EE2F-924A-8CCC-B91D0EDB6C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850449"/>
              </a:xfrm>
              <a:blipFill>
                <a:blip r:embed="rId2"/>
                <a:stretch>
                  <a:fillRect t="-6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F6412CE-1D0F-4D48-8379-8AF362AE5F40}"/>
              </a:ext>
            </a:extLst>
          </p:cNvPr>
          <p:cNvSpPr txBox="1"/>
          <p:nvPr/>
        </p:nvSpPr>
        <p:spPr>
          <a:xfrm>
            <a:off x="8654143" y="4603000"/>
            <a:ext cx="315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539773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65817-12DA-7540-8DD7-F0F511AF5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Preliminary fitting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BCDB696-EE2F-924A-8CCC-B91D0EDB6CD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850449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Fit the full model with the regularized horseshoe priors to induce sparsity in the species-specific terms</a:t>
                </a:r>
              </a:p>
              <a:p>
                <a:endParaRPr lang="en-GB" dirty="0"/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𝑒𝑙𝑒𝑚𝑒𝑛𝑡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= </m:t>
                        </m:r>
                      </m:e>
                    </m:acc>
                  </m:oMath>
                </a14:m>
                <a:r>
                  <a:rPr lang="fr-FR" dirty="0" err="1"/>
                  <a:t>species-specific</a:t>
                </a:r>
                <a:r>
                  <a:rPr lang="fr-FR" dirty="0"/>
                  <a:t> interaction have a range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0, 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0]</m:t>
                    </m:r>
                  </m:oMath>
                </a14:m>
                <a:r>
                  <a:rPr lang="en-GB" dirty="0"/>
                  <a:t> </a:t>
                </a:r>
              </a:p>
              <a:p>
                <a:pPr marL="114300" indent="0">
                  <a:buNone/>
                </a:pPr>
                <a:r>
                  <a:rPr lang="en-GB" dirty="0"/>
                  <a:t>										=&gt;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𝑒𝑙𝑒𝑚𝑒𝑛𝑡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acc>
                  </m:oMath>
                </a14:m>
                <a:r>
                  <a:rPr lang="en-GB" dirty="0"/>
                  <a:t>		 		</a:t>
                </a:r>
                <a:endParaRPr lang="en" dirty="0"/>
              </a:p>
              <a:p>
                <a:pPr marL="114300" indent="0">
                  <a:buNone/>
                </a:pPr>
                <a:endParaRPr lang="en-GB" dirty="0"/>
              </a:p>
              <a:p>
                <a:r>
                  <a:rPr lang="en-GB" dirty="0"/>
                  <a:t>Fit a final model using traditional, non-sparse methods.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r>
                  <a:rPr lang="en" dirty="0"/>
                  <a:t>Bayesian approach  + Sparsity approach + Preliminary fitting </a:t>
                </a:r>
              </a:p>
              <a:p>
                <a:pPr marL="114300" indent="0">
                  <a:buNone/>
                </a:pPr>
                <a:r>
                  <a:rPr lang="en-GB" dirty="0">
                    <a:sym typeface="Wingdings" pitchFamily="2" charset="2"/>
                  </a:rPr>
                  <a:t> </a:t>
                </a:r>
                <a:r>
                  <a:rPr lang="en-GB" dirty="0"/>
                  <a:t>Balance between realism and tractability/ relevance </a:t>
                </a:r>
              </a:p>
              <a:p>
                <a:pPr marL="114300" indent="0"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BCDB696-EE2F-924A-8CCC-B91D0EDB6C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850449"/>
              </a:xfrm>
              <a:blipFill>
                <a:blip r:embed="rId2"/>
                <a:stretch>
                  <a:fillRect t="-6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F6412CE-1D0F-4D48-8379-8AF362AE5F40}"/>
              </a:ext>
            </a:extLst>
          </p:cNvPr>
          <p:cNvSpPr txBox="1"/>
          <p:nvPr/>
        </p:nvSpPr>
        <p:spPr>
          <a:xfrm>
            <a:off x="8654143" y="4603000"/>
            <a:ext cx="315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874296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c 9">
            <a:extLst>
              <a:ext uri="{FF2B5EF4-FFF2-40B4-BE49-F238E27FC236}">
                <a16:creationId xmlns:a16="http://schemas.microsoft.com/office/drawing/2014/main" id="{F407539A-C3D6-2949-80EB-6A38938A027E}"/>
              </a:ext>
            </a:extLst>
          </p:cNvPr>
          <p:cNvSpPr/>
          <p:nvPr/>
        </p:nvSpPr>
        <p:spPr>
          <a:xfrm rot="1264202">
            <a:off x="5288278" y="758748"/>
            <a:ext cx="2928629" cy="1560536"/>
          </a:xfrm>
          <a:prstGeom prst="arc">
            <a:avLst>
              <a:gd name="adj1" fmla="val 16200000"/>
              <a:gd name="adj2" fmla="val 21054986"/>
            </a:avLst>
          </a:prstGeom>
          <a:ln w="15875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id="{6C8D5B32-7F05-5C4A-95DB-F7AD080BBBDC}"/>
              </a:ext>
            </a:extLst>
          </p:cNvPr>
          <p:cNvSpPr/>
          <p:nvPr/>
        </p:nvSpPr>
        <p:spPr>
          <a:xfrm rot="5400000">
            <a:off x="6283382" y="1777229"/>
            <a:ext cx="2348991" cy="1560536"/>
          </a:xfrm>
          <a:prstGeom prst="arc">
            <a:avLst>
              <a:gd name="adj1" fmla="val 16199989"/>
              <a:gd name="adj2" fmla="val 21135222"/>
            </a:avLst>
          </a:prstGeom>
          <a:ln w="15875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9A8CEBC-53F7-1246-9E62-823F2F72E273}"/>
              </a:ext>
            </a:extLst>
          </p:cNvPr>
          <p:cNvSpPr/>
          <p:nvPr/>
        </p:nvSpPr>
        <p:spPr>
          <a:xfrm rot="17054415">
            <a:off x="1315983" y="869820"/>
            <a:ext cx="1963383" cy="1560536"/>
          </a:xfrm>
          <a:prstGeom prst="arc">
            <a:avLst>
              <a:gd name="adj1" fmla="val 16200000"/>
              <a:gd name="adj2" fmla="val 21052121"/>
            </a:avLst>
          </a:prstGeom>
          <a:ln w="15875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alpha val="70000"/>
                </a:schemeClr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F659C7-7E64-3A45-A232-C268855C1475}"/>
              </a:ext>
            </a:extLst>
          </p:cNvPr>
          <p:cNvCxnSpPr/>
          <p:nvPr/>
        </p:nvCxnSpPr>
        <p:spPr>
          <a:xfrm>
            <a:off x="4167893" y="660936"/>
            <a:ext cx="915308" cy="0"/>
          </a:xfrm>
          <a:prstGeom prst="line">
            <a:avLst/>
          </a:prstGeom>
          <a:ln w="15875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60AFC52-F859-3A4B-B1E4-E2B84E3A79E9}"/>
              </a:ext>
            </a:extLst>
          </p:cNvPr>
          <p:cNvSpPr txBox="1"/>
          <p:nvPr/>
        </p:nvSpPr>
        <p:spPr>
          <a:xfrm>
            <a:off x="2379674" y="491661"/>
            <a:ext cx="2703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Balance between complexity and simplicity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98F7D3A-68A3-514D-A606-DAB95F54CC11}"/>
              </a:ext>
            </a:extLst>
          </p:cNvPr>
          <p:cNvSpPr txBox="1"/>
          <p:nvPr/>
        </p:nvSpPr>
        <p:spPr>
          <a:xfrm>
            <a:off x="5083201" y="441439"/>
            <a:ext cx="2293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tx1">
                    <a:alpha val="70000"/>
                  </a:schemeClr>
                </a:solidFill>
              </a:rPr>
              <a:t>Doñana</a:t>
            </a:r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 National Park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C4672A4-8B26-0947-9A81-CFC167652E1B}"/>
              </a:ext>
            </a:extLst>
          </p:cNvPr>
          <p:cNvSpPr txBox="1"/>
          <p:nvPr/>
        </p:nvSpPr>
        <p:spPr>
          <a:xfrm>
            <a:off x="7779820" y="850278"/>
            <a:ext cx="119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Data story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2BDAF5C-4D17-1649-972A-8347C0413E5E}"/>
              </a:ext>
            </a:extLst>
          </p:cNvPr>
          <p:cNvSpPr txBox="1"/>
          <p:nvPr/>
        </p:nvSpPr>
        <p:spPr>
          <a:xfrm>
            <a:off x="6142712" y="1709783"/>
            <a:ext cx="34027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tx1">
                    <a:alpha val="70000"/>
                  </a:schemeClr>
                </a:solidFill>
              </a:rPr>
              <a:t>Modified</a:t>
            </a:r>
            <a:r>
              <a:rPr lang="fr-FR" dirty="0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alpha val="70000"/>
                  </a:schemeClr>
                </a:solidFill>
              </a:rPr>
              <a:t>Beverton</a:t>
            </a:r>
            <a:r>
              <a:rPr lang="fr-FR" dirty="0">
                <a:solidFill>
                  <a:schemeClr val="tx1">
                    <a:alpha val="70000"/>
                  </a:schemeClr>
                </a:solidFill>
              </a:rPr>
              <a:t>-Holt model </a:t>
            </a:r>
          </a:p>
          <a:p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Bayesian statistics with sparsity approach and preliminary fit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430A81A-C9A7-2143-BEF4-31F4105E4DE9}"/>
              </a:ext>
            </a:extLst>
          </p:cNvPr>
          <p:cNvSpPr txBox="1"/>
          <p:nvPr/>
        </p:nvSpPr>
        <p:spPr>
          <a:xfrm>
            <a:off x="311700" y="1512152"/>
            <a:ext cx="33459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What levels of complexity, in the model and in the data, are necessary to capture natural patterns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Specific complexity for specific species 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More complexity for the disturbed year 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Grouping factors help to balance complexity?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>
                  <a:alpha val="70000"/>
                </a:schemeClr>
              </a:solidFill>
            </a:endParaRPr>
          </a:p>
          <a:p>
            <a:endParaRPr lang="en-GB" dirty="0">
              <a:solidFill>
                <a:schemeClr val="tx1">
                  <a:alpha val="70000"/>
                </a:schemeClr>
              </a:solidFill>
            </a:endParaRPr>
          </a:p>
          <a:p>
            <a:endParaRPr lang="en-GB" dirty="0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4425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ight Brace 52">
            <a:extLst>
              <a:ext uri="{FF2B5EF4-FFF2-40B4-BE49-F238E27FC236}">
                <a16:creationId xmlns:a16="http://schemas.microsoft.com/office/drawing/2014/main" id="{DD3D6688-F77C-D146-B0D1-E65263D64DA0}"/>
              </a:ext>
            </a:extLst>
          </p:cNvPr>
          <p:cNvSpPr/>
          <p:nvPr/>
        </p:nvSpPr>
        <p:spPr>
          <a:xfrm>
            <a:off x="7035475" y="2739687"/>
            <a:ext cx="475989" cy="1963384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F407539A-C3D6-2949-80EB-6A38938A027E}"/>
              </a:ext>
            </a:extLst>
          </p:cNvPr>
          <p:cNvSpPr/>
          <p:nvPr/>
        </p:nvSpPr>
        <p:spPr>
          <a:xfrm rot="1264202">
            <a:off x="5288278" y="758748"/>
            <a:ext cx="2928629" cy="1560536"/>
          </a:xfrm>
          <a:prstGeom prst="arc">
            <a:avLst>
              <a:gd name="adj1" fmla="val 16200000"/>
              <a:gd name="adj2" fmla="val 21054986"/>
            </a:avLst>
          </a:prstGeom>
          <a:ln w="15875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id="{6C8D5B32-7F05-5C4A-95DB-F7AD080BBBDC}"/>
              </a:ext>
            </a:extLst>
          </p:cNvPr>
          <p:cNvSpPr/>
          <p:nvPr/>
        </p:nvSpPr>
        <p:spPr>
          <a:xfrm rot="5400000">
            <a:off x="6283382" y="1777229"/>
            <a:ext cx="2348991" cy="1560536"/>
          </a:xfrm>
          <a:prstGeom prst="arc">
            <a:avLst>
              <a:gd name="adj1" fmla="val 16199989"/>
              <a:gd name="adj2" fmla="val 21135222"/>
            </a:avLst>
          </a:prstGeom>
          <a:ln w="15875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9A8CEBC-53F7-1246-9E62-823F2F72E273}"/>
              </a:ext>
            </a:extLst>
          </p:cNvPr>
          <p:cNvSpPr/>
          <p:nvPr/>
        </p:nvSpPr>
        <p:spPr>
          <a:xfrm rot="17054415">
            <a:off x="1315983" y="869820"/>
            <a:ext cx="1963383" cy="1560536"/>
          </a:xfrm>
          <a:prstGeom prst="arc">
            <a:avLst>
              <a:gd name="adj1" fmla="val 16200000"/>
              <a:gd name="adj2" fmla="val 21052121"/>
            </a:avLst>
          </a:prstGeom>
          <a:ln w="15875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alpha val="70000"/>
                </a:schemeClr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F659C7-7E64-3A45-A232-C268855C1475}"/>
              </a:ext>
            </a:extLst>
          </p:cNvPr>
          <p:cNvCxnSpPr/>
          <p:nvPr/>
        </p:nvCxnSpPr>
        <p:spPr>
          <a:xfrm>
            <a:off x="4167893" y="660936"/>
            <a:ext cx="915308" cy="0"/>
          </a:xfrm>
          <a:prstGeom prst="line">
            <a:avLst/>
          </a:prstGeom>
          <a:ln w="15875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60AFC52-F859-3A4B-B1E4-E2B84E3A79E9}"/>
              </a:ext>
            </a:extLst>
          </p:cNvPr>
          <p:cNvSpPr txBox="1"/>
          <p:nvPr/>
        </p:nvSpPr>
        <p:spPr>
          <a:xfrm>
            <a:off x="2379675" y="491661"/>
            <a:ext cx="256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Balance between complexity and simplicity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98F7D3A-68A3-514D-A606-DAB95F54CC11}"/>
              </a:ext>
            </a:extLst>
          </p:cNvPr>
          <p:cNvSpPr txBox="1"/>
          <p:nvPr/>
        </p:nvSpPr>
        <p:spPr>
          <a:xfrm>
            <a:off x="5083201" y="441439"/>
            <a:ext cx="2293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Doñana</a:t>
            </a:r>
            <a:r>
              <a:rPr lang="en-GB" dirty="0"/>
              <a:t> National Park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C4672A4-8B26-0947-9A81-CFC167652E1B}"/>
              </a:ext>
            </a:extLst>
          </p:cNvPr>
          <p:cNvSpPr txBox="1"/>
          <p:nvPr/>
        </p:nvSpPr>
        <p:spPr>
          <a:xfrm>
            <a:off x="7779820" y="850278"/>
            <a:ext cx="119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Data story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2BDAF5C-4D17-1649-972A-8347C0413E5E}"/>
              </a:ext>
            </a:extLst>
          </p:cNvPr>
          <p:cNvSpPr txBox="1"/>
          <p:nvPr/>
        </p:nvSpPr>
        <p:spPr>
          <a:xfrm>
            <a:off x="6142712" y="1709783"/>
            <a:ext cx="34027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Modified</a:t>
            </a:r>
            <a:r>
              <a:rPr lang="fr-FR" dirty="0"/>
              <a:t> </a:t>
            </a:r>
            <a:r>
              <a:rPr lang="fr-FR" dirty="0" err="1"/>
              <a:t>Beverton</a:t>
            </a:r>
            <a:r>
              <a:rPr lang="fr-FR" dirty="0"/>
              <a:t>-Holt model </a:t>
            </a:r>
          </a:p>
          <a:p>
            <a:r>
              <a:rPr lang="en-GB" dirty="0"/>
              <a:t>Bayesian statistics with sparsity approach and preliminary fit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430A81A-C9A7-2143-BEF4-31F4105E4DE9}"/>
              </a:ext>
            </a:extLst>
          </p:cNvPr>
          <p:cNvSpPr txBox="1"/>
          <p:nvPr/>
        </p:nvSpPr>
        <p:spPr>
          <a:xfrm>
            <a:off x="311700" y="1512152"/>
            <a:ext cx="33459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What levels of complexity, in the model and in the data, are necessary to capture natural patterns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Specific complexity for specific species 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More complexity for the disturbed year 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Grouping factors help to balance complexity?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F419DD7-F720-A043-94FC-A1BFFF63030E}"/>
              </a:ext>
            </a:extLst>
          </p:cNvPr>
          <p:cNvSpPr txBox="1"/>
          <p:nvPr/>
        </p:nvSpPr>
        <p:spPr>
          <a:xfrm>
            <a:off x="3775739" y="2862787"/>
            <a:ext cx="34994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Explore the potential levels of complexity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59537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B4964-DA7C-D340-B38C-99F9A05B7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Complexity levels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3315DC1-278F-6B41-832E-87439F5E93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306965"/>
              </p:ext>
            </p:extLst>
          </p:nvPr>
        </p:nvGraphicFramePr>
        <p:xfrm>
          <a:off x="618530" y="1152581"/>
          <a:ext cx="8084035" cy="34762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6807">
                  <a:extLst>
                    <a:ext uri="{9D8B030D-6E8A-4147-A177-3AD203B41FA5}">
                      <a16:colId xmlns:a16="http://schemas.microsoft.com/office/drawing/2014/main" val="3297460848"/>
                    </a:ext>
                  </a:extLst>
                </a:gridCol>
                <a:gridCol w="1616807">
                  <a:extLst>
                    <a:ext uri="{9D8B030D-6E8A-4147-A177-3AD203B41FA5}">
                      <a16:colId xmlns:a16="http://schemas.microsoft.com/office/drawing/2014/main" val="667070278"/>
                    </a:ext>
                  </a:extLst>
                </a:gridCol>
                <a:gridCol w="1616807">
                  <a:extLst>
                    <a:ext uri="{9D8B030D-6E8A-4147-A177-3AD203B41FA5}">
                      <a16:colId xmlns:a16="http://schemas.microsoft.com/office/drawing/2014/main" val="2569220444"/>
                    </a:ext>
                  </a:extLst>
                </a:gridCol>
                <a:gridCol w="1616807">
                  <a:extLst>
                    <a:ext uri="{9D8B030D-6E8A-4147-A177-3AD203B41FA5}">
                      <a16:colId xmlns:a16="http://schemas.microsoft.com/office/drawing/2014/main" val="314339428"/>
                    </a:ext>
                  </a:extLst>
                </a:gridCol>
                <a:gridCol w="1616807">
                  <a:extLst>
                    <a:ext uri="{9D8B030D-6E8A-4147-A177-3AD203B41FA5}">
                      <a16:colId xmlns:a16="http://schemas.microsoft.com/office/drawing/2014/main" val="4173252302"/>
                    </a:ext>
                  </a:extLst>
                </a:gridCol>
              </a:tblGrid>
              <a:tr h="462793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Plant 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Abundant or rare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Low complexity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Grass or Forb</a:t>
                      </a:r>
                    </a:p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Low complexity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Family</a:t>
                      </a:r>
                    </a:p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Medium complexity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Plant species</a:t>
                      </a:r>
                    </a:p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High complexity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31316"/>
                  </a:ext>
                </a:extLst>
              </a:tr>
              <a:tr h="462793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HOMA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 Abundant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Grass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Poaceae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Hordeum </a:t>
                      </a: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marinum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2562500"/>
                  </a:ext>
                </a:extLst>
              </a:tr>
              <a:tr h="627624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LEMA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 Abundant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Forb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Asteraceae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Leontodon </a:t>
                      </a: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maroccanus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160176"/>
                  </a:ext>
                </a:extLst>
              </a:tr>
              <a:tr h="627624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CHFU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 Abundant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Forb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Asteraceae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Chamaemelum </a:t>
                      </a: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fuscatum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684652"/>
                  </a:ext>
                </a:extLst>
              </a:tr>
              <a:tr h="627624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MESU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Rare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Forb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Fabaceae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Melilotus </a:t>
                      </a: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sulcatus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5883100"/>
                  </a:ext>
                </a:extLst>
              </a:tr>
              <a:tr h="627624"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8 abundant  /</a:t>
                      </a:r>
                    </a:p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17 rare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4 grasses /</a:t>
                      </a:r>
                    </a:p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 21 forbs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13 families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25 species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83599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E7E3A0B-10EB-344B-8F8A-71577983E16A}"/>
              </a:ext>
            </a:extLst>
          </p:cNvPr>
          <p:cNvSpPr txBox="1"/>
          <p:nvPr/>
        </p:nvSpPr>
        <p:spPr>
          <a:xfrm>
            <a:off x="8654142" y="4603000"/>
            <a:ext cx="489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330388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0B9CCCB0-762A-4C42-A969-43E4A0AFF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45270"/>
            <a:ext cx="8520600" cy="572700"/>
          </a:xfrm>
        </p:spPr>
        <p:txBody>
          <a:bodyPr>
            <a:normAutofit fontScale="9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Specific complexity for specific species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3718F5-D92D-E042-A58E-E5092C80E0A0}"/>
              </a:ext>
            </a:extLst>
          </p:cNvPr>
          <p:cNvSpPr txBox="1"/>
          <p:nvPr/>
        </p:nvSpPr>
        <p:spPr>
          <a:xfrm>
            <a:off x="8654142" y="4603000"/>
            <a:ext cx="417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11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71452-D726-DD4F-9802-0AA8FD47E9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240"/>
          <a:stretch/>
        </p:blipFill>
        <p:spPr>
          <a:xfrm>
            <a:off x="1233671" y="673084"/>
            <a:ext cx="4976629" cy="447041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420744E-D247-3D49-8205-1F38A420E2EF}"/>
              </a:ext>
            </a:extLst>
          </p:cNvPr>
          <p:cNvSpPr txBox="1"/>
          <p:nvPr/>
        </p:nvSpPr>
        <p:spPr>
          <a:xfrm rot="4417090">
            <a:off x="4272662" y="1828752"/>
            <a:ext cx="1186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C000"/>
                </a:solidFill>
              </a:rPr>
              <a:t>Alpha inter-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2D843B-E24E-B74E-B78E-8540346B6415}"/>
              </a:ext>
            </a:extLst>
          </p:cNvPr>
          <p:cNvSpPr txBox="1"/>
          <p:nvPr/>
        </p:nvSpPr>
        <p:spPr>
          <a:xfrm rot="3365532">
            <a:off x="3346551" y="1428599"/>
            <a:ext cx="1186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1"/>
                </a:solidFill>
              </a:rPr>
              <a:t>Beta intra-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E08B23-3E34-F64D-A7C7-9C50D9464B89}"/>
              </a:ext>
            </a:extLst>
          </p:cNvPr>
          <p:cNvSpPr txBox="1"/>
          <p:nvPr/>
        </p:nvSpPr>
        <p:spPr>
          <a:xfrm rot="3353921">
            <a:off x="4421639" y="3655263"/>
            <a:ext cx="1186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3"/>
                </a:solidFill>
              </a:rPr>
              <a:t>Beta inter-</a:t>
            </a:r>
          </a:p>
        </p:txBody>
      </p:sp>
    </p:spTree>
    <p:extLst>
      <p:ext uri="{BB962C8B-B14F-4D97-AF65-F5344CB8AC3E}">
        <p14:creationId xmlns:p14="http://schemas.microsoft.com/office/powerpoint/2010/main" val="376606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0B9CCCB0-762A-4C42-A969-43E4A0AFF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45270"/>
            <a:ext cx="8520600" cy="572700"/>
          </a:xfrm>
        </p:spPr>
        <p:txBody>
          <a:bodyPr>
            <a:normAutofit fontScale="9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Specific complexity for specific species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3718F5-D92D-E042-A58E-E5092C80E0A0}"/>
              </a:ext>
            </a:extLst>
          </p:cNvPr>
          <p:cNvSpPr txBox="1"/>
          <p:nvPr/>
        </p:nvSpPr>
        <p:spPr>
          <a:xfrm>
            <a:off x="8654142" y="4603000"/>
            <a:ext cx="417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11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71452-D726-DD4F-9802-0AA8FD47E9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240"/>
          <a:stretch/>
        </p:blipFill>
        <p:spPr>
          <a:xfrm>
            <a:off x="1233671" y="673084"/>
            <a:ext cx="4976629" cy="447041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420744E-D247-3D49-8205-1F38A420E2EF}"/>
              </a:ext>
            </a:extLst>
          </p:cNvPr>
          <p:cNvSpPr txBox="1"/>
          <p:nvPr/>
        </p:nvSpPr>
        <p:spPr>
          <a:xfrm rot="4417090">
            <a:off x="4272662" y="1828752"/>
            <a:ext cx="1186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C000"/>
                </a:solidFill>
              </a:rPr>
              <a:t>Alpha inter-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2D843B-E24E-B74E-B78E-8540346B6415}"/>
              </a:ext>
            </a:extLst>
          </p:cNvPr>
          <p:cNvSpPr txBox="1"/>
          <p:nvPr/>
        </p:nvSpPr>
        <p:spPr>
          <a:xfrm rot="3365532">
            <a:off x="3346551" y="1428599"/>
            <a:ext cx="1186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1"/>
                </a:solidFill>
              </a:rPr>
              <a:t>Beta intra-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E08B23-3E34-F64D-A7C7-9C50D9464B89}"/>
              </a:ext>
            </a:extLst>
          </p:cNvPr>
          <p:cNvSpPr txBox="1"/>
          <p:nvPr/>
        </p:nvSpPr>
        <p:spPr>
          <a:xfrm rot="3353921">
            <a:off x="4421639" y="3655263"/>
            <a:ext cx="1186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3"/>
                </a:solidFill>
              </a:rPr>
              <a:t>Beta inter-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785F02-6397-B54D-9BAB-0B6C2A77187F}"/>
              </a:ext>
            </a:extLst>
          </p:cNvPr>
          <p:cNvSpPr txBox="1"/>
          <p:nvPr/>
        </p:nvSpPr>
        <p:spPr>
          <a:xfrm>
            <a:off x="6124606" y="2129699"/>
            <a:ext cx="2872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Species required different complexities in the model for different interactions</a:t>
            </a:r>
          </a:p>
        </p:txBody>
      </p:sp>
    </p:spTree>
    <p:extLst>
      <p:ext uri="{BB962C8B-B14F-4D97-AF65-F5344CB8AC3E}">
        <p14:creationId xmlns:p14="http://schemas.microsoft.com/office/powerpoint/2010/main" val="863047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FBA87E-BF8E-0149-8C92-8E73D44E94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663"/>
          <a:stretch/>
        </p:blipFill>
        <p:spPr>
          <a:xfrm>
            <a:off x="850900" y="761029"/>
            <a:ext cx="4614137" cy="431715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F3718F5-D92D-E042-A58E-E5092C80E0A0}"/>
              </a:ext>
            </a:extLst>
          </p:cNvPr>
          <p:cNvSpPr txBox="1"/>
          <p:nvPr/>
        </p:nvSpPr>
        <p:spPr>
          <a:xfrm>
            <a:off x="8654142" y="4603000"/>
            <a:ext cx="417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12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51F27-DC21-FE44-BF06-3B3882FEC58C}"/>
              </a:ext>
            </a:extLst>
          </p:cNvPr>
          <p:cNvSpPr txBox="1"/>
          <p:nvPr/>
        </p:nvSpPr>
        <p:spPr>
          <a:xfrm rot="19279235">
            <a:off x="1991898" y="2765716"/>
            <a:ext cx="101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CD78A7"/>
                </a:solidFill>
              </a:rPr>
              <a:t>Species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72C612-305E-F041-9B1E-822A940089C1}"/>
              </a:ext>
            </a:extLst>
          </p:cNvPr>
          <p:cNvSpPr txBox="1"/>
          <p:nvPr/>
        </p:nvSpPr>
        <p:spPr>
          <a:xfrm rot="4393306">
            <a:off x="3946678" y="2433454"/>
            <a:ext cx="101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</a:rPr>
              <a:t>Class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C7F1FF-018A-F349-A71A-E8BE9AE29063}"/>
              </a:ext>
            </a:extLst>
          </p:cNvPr>
          <p:cNvSpPr txBox="1"/>
          <p:nvPr/>
        </p:nvSpPr>
        <p:spPr>
          <a:xfrm rot="3644897">
            <a:off x="3642647" y="2953401"/>
            <a:ext cx="101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D45E00"/>
                </a:solidFill>
              </a:rPr>
              <a:t>Family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7C174C-91C8-E445-BBE3-570283B2DE36}"/>
              </a:ext>
            </a:extLst>
          </p:cNvPr>
          <p:cNvSpPr txBox="1"/>
          <p:nvPr/>
        </p:nvSpPr>
        <p:spPr>
          <a:xfrm rot="294783">
            <a:off x="4622023" y="4156971"/>
            <a:ext cx="1404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FD78"/>
                </a:solidFill>
              </a:rPr>
              <a:t>Abundance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7C20700-DEE3-F641-80A6-6276DB938B21}"/>
              </a:ext>
            </a:extLst>
          </p:cNvPr>
          <p:cNvSpPr txBox="1">
            <a:spLocks/>
          </p:cNvSpPr>
          <p:nvPr/>
        </p:nvSpPr>
        <p:spPr>
          <a:xfrm>
            <a:off x="311699" y="245270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 lnSpcReduction="10000"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Specific complexity for specific species  </a:t>
            </a:r>
          </a:p>
        </p:txBody>
      </p:sp>
    </p:spTree>
    <p:extLst>
      <p:ext uri="{BB962C8B-B14F-4D97-AF65-F5344CB8AC3E}">
        <p14:creationId xmlns:p14="http://schemas.microsoft.com/office/powerpoint/2010/main" val="16834691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FBA87E-BF8E-0149-8C92-8E73D44E94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663"/>
          <a:stretch/>
        </p:blipFill>
        <p:spPr>
          <a:xfrm>
            <a:off x="850900" y="761029"/>
            <a:ext cx="4614137" cy="431715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F3718F5-D92D-E042-A58E-E5092C80E0A0}"/>
              </a:ext>
            </a:extLst>
          </p:cNvPr>
          <p:cNvSpPr txBox="1"/>
          <p:nvPr/>
        </p:nvSpPr>
        <p:spPr>
          <a:xfrm>
            <a:off x="8654142" y="4603000"/>
            <a:ext cx="417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12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51F27-DC21-FE44-BF06-3B3882FEC58C}"/>
              </a:ext>
            </a:extLst>
          </p:cNvPr>
          <p:cNvSpPr txBox="1"/>
          <p:nvPr/>
        </p:nvSpPr>
        <p:spPr>
          <a:xfrm rot="19279235">
            <a:off x="1991898" y="2765716"/>
            <a:ext cx="101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CD78A7"/>
                </a:solidFill>
              </a:rPr>
              <a:t>Species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72C612-305E-F041-9B1E-822A940089C1}"/>
              </a:ext>
            </a:extLst>
          </p:cNvPr>
          <p:cNvSpPr txBox="1"/>
          <p:nvPr/>
        </p:nvSpPr>
        <p:spPr>
          <a:xfrm rot="4393306">
            <a:off x="3946678" y="2433454"/>
            <a:ext cx="101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</a:rPr>
              <a:t>Class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C7F1FF-018A-F349-A71A-E8BE9AE29063}"/>
              </a:ext>
            </a:extLst>
          </p:cNvPr>
          <p:cNvSpPr txBox="1"/>
          <p:nvPr/>
        </p:nvSpPr>
        <p:spPr>
          <a:xfrm rot="3644897">
            <a:off x="3642647" y="2953401"/>
            <a:ext cx="101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D45E00"/>
                </a:solidFill>
              </a:rPr>
              <a:t>Family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7C174C-91C8-E445-BBE3-570283B2DE36}"/>
              </a:ext>
            </a:extLst>
          </p:cNvPr>
          <p:cNvSpPr txBox="1"/>
          <p:nvPr/>
        </p:nvSpPr>
        <p:spPr>
          <a:xfrm rot="294783">
            <a:off x="4622023" y="4156971"/>
            <a:ext cx="1404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FD78"/>
                </a:solidFill>
              </a:rPr>
              <a:t>Abundance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7C20700-DEE3-F641-80A6-6276DB938B21}"/>
              </a:ext>
            </a:extLst>
          </p:cNvPr>
          <p:cNvSpPr txBox="1">
            <a:spLocks/>
          </p:cNvSpPr>
          <p:nvPr/>
        </p:nvSpPr>
        <p:spPr>
          <a:xfrm>
            <a:off x="311699" y="245270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 lnSpcReduction="10000"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Specific complexity for specific species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26D32F-5269-0040-A9CA-555B776369D0}"/>
              </a:ext>
            </a:extLst>
          </p:cNvPr>
          <p:cNvSpPr txBox="1"/>
          <p:nvPr/>
        </p:nvSpPr>
        <p:spPr>
          <a:xfrm>
            <a:off x="5465038" y="2129699"/>
            <a:ext cx="35318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Species required different complexities in their grouping factors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HOMA needs higher complexity</a:t>
            </a:r>
          </a:p>
        </p:txBody>
      </p:sp>
    </p:spTree>
    <p:extLst>
      <p:ext uri="{BB962C8B-B14F-4D97-AF65-F5344CB8AC3E}">
        <p14:creationId xmlns:p14="http://schemas.microsoft.com/office/powerpoint/2010/main" val="1812608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ss, outdoor, sky, field&#10;&#10;Description automatically generated">
            <a:extLst>
              <a:ext uri="{FF2B5EF4-FFF2-40B4-BE49-F238E27FC236}">
                <a16:creationId xmlns:a16="http://schemas.microsoft.com/office/drawing/2014/main" id="{A6682D01-3D64-FA4F-8BB6-D34A03AE1C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014"/>
          <a:stretch/>
        </p:blipFill>
        <p:spPr>
          <a:xfrm>
            <a:off x="402720" y="2017827"/>
            <a:ext cx="1969866" cy="1107845"/>
          </a:xfrm>
          <a:prstGeom prst="rect">
            <a:avLst/>
          </a:prstGeom>
          <a:solidFill>
            <a:schemeClr val="tx1"/>
          </a:solidFill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D1390E2-8E6F-FD41-86C1-B5BE8AC1BE3D}"/>
              </a:ext>
            </a:extLst>
          </p:cNvPr>
          <p:cNvGrpSpPr/>
          <p:nvPr/>
        </p:nvGrpSpPr>
        <p:grpSpPr>
          <a:xfrm>
            <a:off x="410148" y="1993129"/>
            <a:ext cx="786442" cy="998722"/>
            <a:chOff x="2262980" y="723984"/>
            <a:chExt cx="1491677" cy="1919202"/>
          </a:xfrm>
        </p:grpSpPr>
        <p:pic>
          <p:nvPicPr>
            <p:cNvPr id="24" name="Graphic 23" descr="Confused person with solid fill">
              <a:extLst>
                <a:ext uri="{FF2B5EF4-FFF2-40B4-BE49-F238E27FC236}">
                  <a16:creationId xmlns:a16="http://schemas.microsoft.com/office/drawing/2014/main" id="{EC8CD32D-20B8-654D-8B4B-220965BCA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13239" y="1501768"/>
              <a:ext cx="1141418" cy="1141418"/>
            </a:xfrm>
            <a:prstGeom prst="rect">
              <a:avLst/>
            </a:prstGeom>
          </p:spPr>
        </p:pic>
        <p:pic>
          <p:nvPicPr>
            <p:cNvPr id="26" name="Picture 25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158EFBBC-7FEA-BE46-88F3-4D3706555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30010" y="1365591"/>
              <a:ext cx="587496" cy="440622"/>
            </a:xfrm>
            <a:prstGeom prst="rect">
              <a:avLst/>
            </a:prstGeom>
          </p:spPr>
        </p:pic>
        <p:pic>
          <p:nvPicPr>
            <p:cNvPr id="32" name="Graphic 31" descr="Thought bubble outline">
              <a:extLst>
                <a:ext uri="{FF2B5EF4-FFF2-40B4-BE49-F238E27FC236}">
                  <a16:creationId xmlns:a16="http://schemas.microsoft.com/office/drawing/2014/main" id="{4C9ADA18-4C87-B947-A40F-69773B1C1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2262980" y="723984"/>
              <a:ext cx="790542" cy="1049971"/>
            </a:xfrm>
            <a:prstGeom prst="rect">
              <a:avLst/>
            </a:prstGeom>
          </p:spPr>
        </p:pic>
        <p:pic>
          <p:nvPicPr>
            <p:cNvPr id="33" name="Graphic 32" descr="Question mark with solid fill">
              <a:extLst>
                <a:ext uri="{FF2B5EF4-FFF2-40B4-BE49-F238E27FC236}">
                  <a16:creationId xmlns:a16="http://schemas.microsoft.com/office/drawing/2014/main" id="{EFD6C66A-5996-E24C-BA83-4D08FC98F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436048" y="936889"/>
              <a:ext cx="415802" cy="415802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B6419CB-92B9-2B42-BFE8-98CAD1D96659}"/>
              </a:ext>
            </a:extLst>
          </p:cNvPr>
          <p:cNvGrpSpPr/>
          <p:nvPr/>
        </p:nvGrpSpPr>
        <p:grpSpPr>
          <a:xfrm>
            <a:off x="1147004" y="1702962"/>
            <a:ext cx="656658" cy="795420"/>
            <a:chOff x="4096578" y="345117"/>
            <a:chExt cx="1542273" cy="2122888"/>
          </a:xfrm>
        </p:grpSpPr>
        <p:pic>
          <p:nvPicPr>
            <p:cNvPr id="21" name="Graphic 20" descr="Woman Shrugging with solid fill">
              <a:extLst>
                <a:ext uri="{FF2B5EF4-FFF2-40B4-BE49-F238E27FC236}">
                  <a16:creationId xmlns:a16="http://schemas.microsoft.com/office/drawing/2014/main" id="{3A9EC68C-BFF2-F747-9242-CA0630663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350909" y="1180063"/>
              <a:ext cx="1287942" cy="1287942"/>
            </a:xfrm>
            <a:prstGeom prst="rect">
              <a:avLst/>
            </a:prstGeom>
          </p:spPr>
        </p:pic>
        <p:pic>
          <p:nvPicPr>
            <p:cNvPr id="20" name="Picture 19" descr="A picture containing person, dark, staring&#10;&#10;Description automatically generated">
              <a:extLst>
                <a:ext uri="{FF2B5EF4-FFF2-40B4-BE49-F238E27FC236}">
                  <a16:creationId xmlns:a16="http://schemas.microsoft.com/office/drawing/2014/main" id="{D318F570-569F-F445-BA5C-BCE3CA163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13217" y="1108806"/>
              <a:ext cx="758507" cy="568880"/>
            </a:xfrm>
            <a:prstGeom prst="rect">
              <a:avLst/>
            </a:prstGeom>
          </p:spPr>
        </p:pic>
        <p:pic>
          <p:nvPicPr>
            <p:cNvPr id="36" name="Graphic 35" descr="Thought bubble outline">
              <a:extLst>
                <a:ext uri="{FF2B5EF4-FFF2-40B4-BE49-F238E27FC236}">
                  <a16:creationId xmlns:a16="http://schemas.microsoft.com/office/drawing/2014/main" id="{427FE71E-5A7B-2C44-888C-05FC4C6F2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4096578" y="345117"/>
              <a:ext cx="790542" cy="1049971"/>
            </a:xfrm>
            <a:prstGeom prst="rect">
              <a:avLst/>
            </a:prstGeom>
          </p:spPr>
        </p:pic>
        <p:pic>
          <p:nvPicPr>
            <p:cNvPr id="37" name="Graphic 36" descr="Question mark with solid fill">
              <a:extLst>
                <a:ext uri="{FF2B5EF4-FFF2-40B4-BE49-F238E27FC236}">
                  <a16:creationId xmlns:a16="http://schemas.microsoft.com/office/drawing/2014/main" id="{3E7A3398-0E1C-7E4F-A5BB-3556058A1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297415" y="531718"/>
              <a:ext cx="415802" cy="415802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4A00EAA-2779-5246-BDBC-F9B0F353F105}"/>
              </a:ext>
            </a:extLst>
          </p:cNvPr>
          <p:cNvGrpSpPr/>
          <p:nvPr/>
        </p:nvGrpSpPr>
        <p:grpSpPr>
          <a:xfrm>
            <a:off x="1136632" y="2536706"/>
            <a:ext cx="782241" cy="549928"/>
            <a:chOff x="3209491" y="2308939"/>
            <a:chExt cx="1439654" cy="1205769"/>
          </a:xfrm>
        </p:grpSpPr>
        <p:pic>
          <p:nvPicPr>
            <p:cNvPr id="27" name="Graphic 26" descr="Confused person with solid fill">
              <a:extLst>
                <a:ext uri="{FF2B5EF4-FFF2-40B4-BE49-F238E27FC236}">
                  <a16:creationId xmlns:a16="http://schemas.microsoft.com/office/drawing/2014/main" id="{F77E734D-72AE-5449-AE16-D14276820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209491" y="2373290"/>
              <a:ext cx="1141418" cy="1141418"/>
            </a:xfrm>
            <a:prstGeom prst="rect">
              <a:avLst/>
            </a:prstGeom>
          </p:spPr>
        </p:pic>
        <p:pic>
          <p:nvPicPr>
            <p:cNvPr id="30" name="Picture 29" descr="A person with a beard&#10;&#10;Description automatically generated with low confidence">
              <a:extLst>
                <a:ext uri="{FF2B5EF4-FFF2-40B4-BE49-F238E27FC236}">
                  <a16:creationId xmlns:a16="http://schemas.microsoft.com/office/drawing/2014/main" id="{5372C61A-AA34-424B-A7F6-4AE3814F3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507727" y="2308939"/>
              <a:ext cx="522301" cy="391726"/>
            </a:xfrm>
            <a:prstGeom prst="rect">
              <a:avLst/>
            </a:prstGeom>
          </p:spPr>
        </p:pic>
        <p:pic>
          <p:nvPicPr>
            <p:cNvPr id="38" name="Graphic 37" descr="Thought bubble outline">
              <a:extLst>
                <a:ext uri="{FF2B5EF4-FFF2-40B4-BE49-F238E27FC236}">
                  <a16:creationId xmlns:a16="http://schemas.microsoft.com/office/drawing/2014/main" id="{CC75F90F-0F45-0B4B-9895-96CE7CC65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V="1">
              <a:off x="4005636" y="2464737"/>
              <a:ext cx="643509" cy="1049971"/>
            </a:xfrm>
            <a:prstGeom prst="rect">
              <a:avLst/>
            </a:prstGeom>
          </p:spPr>
        </p:pic>
        <p:pic>
          <p:nvPicPr>
            <p:cNvPr id="39" name="Graphic 38" descr="Question mark with solid fill">
              <a:extLst>
                <a:ext uri="{FF2B5EF4-FFF2-40B4-BE49-F238E27FC236}">
                  <a16:creationId xmlns:a16="http://schemas.microsoft.com/office/drawing/2014/main" id="{3AE63A40-9CC9-6847-B62F-E313798C6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096578" y="2943999"/>
              <a:ext cx="415802" cy="415802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D520D49-C64E-FD42-8C10-503AB42A5A24}"/>
              </a:ext>
            </a:extLst>
          </p:cNvPr>
          <p:cNvGrpSpPr/>
          <p:nvPr/>
        </p:nvGrpSpPr>
        <p:grpSpPr>
          <a:xfrm>
            <a:off x="724670" y="1528255"/>
            <a:ext cx="713017" cy="921320"/>
            <a:chOff x="3272560" y="387446"/>
            <a:chExt cx="1483981" cy="2071649"/>
          </a:xfrm>
        </p:grpSpPr>
        <p:pic>
          <p:nvPicPr>
            <p:cNvPr id="25" name="Graphic 24" descr="Woman Shrugging with solid fill">
              <a:extLst>
                <a:ext uri="{FF2B5EF4-FFF2-40B4-BE49-F238E27FC236}">
                  <a16:creationId xmlns:a16="http://schemas.microsoft.com/office/drawing/2014/main" id="{8FF5D9D3-8643-AD45-96DF-EE53A5D2C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468599" y="1171153"/>
              <a:ext cx="1287942" cy="1287942"/>
            </a:xfrm>
            <a:prstGeom prst="rect">
              <a:avLst/>
            </a:prstGeom>
          </p:spPr>
        </p:pic>
        <p:pic>
          <p:nvPicPr>
            <p:cNvPr id="22" name="Picture 21" descr="A picture containing person, indoor, dark&#10;&#10;Description automatically generated">
              <a:extLst>
                <a:ext uri="{FF2B5EF4-FFF2-40B4-BE49-F238E27FC236}">
                  <a16:creationId xmlns:a16="http://schemas.microsoft.com/office/drawing/2014/main" id="{85043FC8-4D02-604D-A0CF-9D9F0C8E4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773718" y="1131587"/>
              <a:ext cx="589240" cy="440622"/>
            </a:xfrm>
            <a:prstGeom prst="rect">
              <a:avLst/>
            </a:prstGeom>
          </p:spPr>
        </p:pic>
        <p:pic>
          <p:nvPicPr>
            <p:cNvPr id="40" name="Graphic 39" descr="Thought bubble outline">
              <a:extLst>
                <a:ext uri="{FF2B5EF4-FFF2-40B4-BE49-F238E27FC236}">
                  <a16:creationId xmlns:a16="http://schemas.microsoft.com/office/drawing/2014/main" id="{9BB5868C-A93F-D940-ABBE-C1D3617CE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3272560" y="387446"/>
              <a:ext cx="790542" cy="1049971"/>
            </a:xfrm>
            <a:prstGeom prst="rect">
              <a:avLst/>
            </a:prstGeom>
          </p:spPr>
        </p:pic>
        <p:pic>
          <p:nvPicPr>
            <p:cNvPr id="41" name="Graphic 40" descr="Question mark with solid fill">
              <a:extLst>
                <a:ext uri="{FF2B5EF4-FFF2-40B4-BE49-F238E27FC236}">
                  <a16:creationId xmlns:a16="http://schemas.microsoft.com/office/drawing/2014/main" id="{05A059EC-8338-0849-8E25-8368612C0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03336" y="622027"/>
              <a:ext cx="415802" cy="415802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9EBB127-B708-9C4E-8D5D-012716BDE103}"/>
              </a:ext>
            </a:extLst>
          </p:cNvPr>
          <p:cNvGrpSpPr/>
          <p:nvPr/>
        </p:nvGrpSpPr>
        <p:grpSpPr>
          <a:xfrm>
            <a:off x="1763536" y="1971336"/>
            <a:ext cx="643154" cy="1057557"/>
            <a:chOff x="5077422" y="1242960"/>
            <a:chExt cx="1447418" cy="2019180"/>
          </a:xfrm>
        </p:grpSpPr>
        <p:pic>
          <p:nvPicPr>
            <p:cNvPr id="6" name="Graphic 5" descr="Confused person with solid fill">
              <a:extLst>
                <a:ext uri="{FF2B5EF4-FFF2-40B4-BE49-F238E27FC236}">
                  <a16:creationId xmlns:a16="http://schemas.microsoft.com/office/drawing/2014/main" id="{BCDAE76B-9448-3544-83B1-5AAB710825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 t="22127"/>
            <a:stretch/>
          </p:blipFill>
          <p:spPr>
            <a:xfrm>
              <a:off x="5077422" y="2373289"/>
              <a:ext cx="1141418" cy="888851"/>
            </a:xfrm>
            <a:prstGeom prst="rect">
              <a:avLst/>
            </a:prstGeom>
          </p:spPr>
        </p:pic>
        <p:pic>
          <p:nvPicPr>
            <p:cNvPr id="28" name="Picture 27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7F2D976F-4EE1-4345-BA1C-4AD0FE6344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rcRect l="21809"/>
            <a:stretch/>
          </p:blipFill>
          <p:spPr>
            <a:xfrm>
              <a:off x="5427523" y="1960509"/>
              <a:ext cx="501322" cy="480866"/>
            </a:xfrm>
            <a:prstGeom prst="rect">
              <a:avLst/>
            </a:prstGeom>
          </p:spPr>
        </p:pic>
        <p:pic>
          <p:nvPicPr>
            <p:cNvPr id="42" name="Graphic 41" descr="Thought bubble outline">
              <a:extLst>
                <a:ext uri="{FF2B5EF4-FFF2-40B4-BE49-F238E27FC236}">
                  <a16:creationId xmlns:a16="http://schemas.microsoft.com/office/drawing/2014/main" id="{663D9C53-2091-6147-9B5F-7CFB603FC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66333" y="1242960"/>
              <a:ext cx="758507" cy="1049971"/>
            </a:xfrm>
            <a:prstGeom prst="rect">
              <a:avLst/>
            </a:prstGeom>
          </p:spPr>
        </p:pic>
        <p:pic>
          <p:nvPicPr>
            <p:cNvPr id="43" name="Graphic 42" descr="Question mark with solid fill">
              <a:extLst>
                <a:ext uri="{FF2B5EF4-FFF2-40B4-BE49-F238E27FC236}">
                  <a16:creationId xmlns:a16="http://schemas.microsoft.com/office/drawing/2014/main" id="{93453D61-831E-484F-A735-E5FAAF610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937685" y="1437417"/>
              <a:ext cx="415802" cy="415802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02248A2-AB37-9346-81FE-698F7B65C7F2}"/>
              </a:ext>
            </a:extLst>
          </p:cNvPr>
          <p:cNvSpPr txBox="1"/>
          <p:nvPr/>
        </p:nvSpPr>
        <p:spPr>
          <a:xfrm>
            <a:off x="2528502" y="2121320"/>
            <a:ext cx="1166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How? When? For what?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F956B3E-F233-FB40-BA27-D4013C7D4205}"/>
              </a:ext>
            </a:extLst>
          </p:cNvPr>
          <p:cNvGrpSpPr/>
          <p:nvPr/>
        </p:nvGrpSpPr>
        <p:grpSpPr>
          <a:xfrm>
            <a:off x="1676543" y="1769467"/>
            <a:ext cx="614202" cy="647387"/>
            <a:chOff x="5809458" y="497517"/>
            <a:chExt cx="1866925" cy="1931881"/>
          </a:xfrm>
        </p:grpSpPr>
        <p:pic>
          <p:nvPicPr>
            <p:cNvPr id="34" name="Picture 3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D18714F-427A-2D42-A800-78851376D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 rot="1433801" flipH="1">
              <a:off x="6822949" y="997041"/>
              <a:ext cx="853434" cy="908483"/>
            </a:xfrm>
            <a:prstGeom prst="rect">
              <a:avLst/>
            </a:prstGeom>
          </p:spPr>
        </p:pic>
        <p:pic>
          <p:nvPicPr>
            <p:cNvPr id="35" name="Graphic 34" descr="Run with solid fill">
              <a:extLst>
                <a:ext uri="{FF2B5EF4-FFF2-40B4-BE49-F238E27FC236}">
                  <a16:creationId xmlns:a16="http://schemas.microsoft.com/office/drawing/2014/main" id="{7832184A-4C77-BE49-BD29-7CD1E953EB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 t="20291"/>
            <a:stretch/>
          </p:blipFill>
          <p:spPr>
            <a:xfrm>
              <a:off x="5840741" y="1516546"/>
              <a:ext cx="1145225" cy="912852"/>
            </a:xfrm>
            <a:prstGeom prst="rect">
              <a:avLst/>
            </a:prstGeom>
          </p:spPr>
        </p:pic>
        <p:pic>
          <p:nvPicPr>
            <p:cNvPr id="44" name="Graphic 43" descr="Thought bubble outline">
              <a:extLst>
                <a:ext uri="{FF2B5EF4-FFF2-40B4-BE49-F238E27FC236}">
                  <a16:creationId xmlns:a16="http://schemas.microsoft.com/office/drawing/2014/main" id="{9055F427-E774-744F-83A9-7C5BDC422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5809458" y="497517"/>
              <a:ext cx="790542" cy="1049971"/>
            </a:xfrm>
            <a:prstGeom prst="rect">
              <a:avLst/>
            </a:prstGeom>
          </p:spPr>
        </p:pic>
        <p:pic>
          <p:nvPicPr>
            <p:cNvPr id="45" name="Graphic 44" descr="Question mark with solid fill">
              <a:extLst>
                <a:ext uri="{FF2B5EF4-FFF2-40B4-BE49-F238E27FC236}">
                  <a16:creationId xmlns:a16="http://schemas.microsoft.com/office/drawing/2014/main" id="{645B6CEF-51A8-9144-9061-76C6254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010295" y="684118"/>
              <a:ext cx="415802" cy="415802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38622D4D-E18C-AF4C-BFB2-5047C730DD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 l="28265"/>
            <a:stretch/>
          </p:blipFill>
          <p:spPr>
            <a:xfrm rot="1177692">
              <a:off x="6470196" y="1191847"/>
              <a:ext cx="410649" cy="429342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B0C8EA3B-29A8-9B45-B167-9831D2B231C6}"/>
              </a:ext>
            </a:extLst>
          </p:cNvPr>
          <p:cNvSpPr txBox="1"/>
          <p:nvPr/>
        </p:nvSpPr>
        <p:spPr>
          <a:xfrm>
            <a:off x="2372586" y="703869"/>
            <a:ext cx="2091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Verbal hypothesis</a:t>
            </a: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9A8CEBC-53F7-1246-9E62-823F2F72E273}"/>
              </a:ext>
            </a:extLst>
          </p:cNvPr>
          <p:cNvSpPr/>
          <p:nvPr/>
        </p:nvSpPr>
        <p:spPr>
          <a:xfrm rot="17054415">
            <a:off x="1315983" y="1119399"/>
            <a:ext cx="1963383" cy="1560536"/>
          </a:xfrm>
          <a:prstGeom prst="arc">
            <a:avLst>
              <a:gd name="adj1" fmla="val 16200000"/>
              <a:gd name="adj2" fmla="val 21052121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0" name="Google Shape;63;p14">
            <a:extLst>
              <a:ext uri="{FF2B5EF4-FFF2-40B4-BE49-F238E27FC236}">
                <a16:creationId xmlns:a16="http://schemas.microsoft.com/office/drawing/2014/main" id="{669A1D97-EA91-C548-BA40-EB36BDED5A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6244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Understanding nature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6111E2-1B66-5540-BCED-A3E5DA8EB7A0}"/>
              </a:ext>
            </a:extLst>
          </p:cNvPr>
          <p:cNvSpPr txBox="1"/>
          <p:nvPr/>
        </p:nvSpPr>
        <p:spPr>
          <a:xfrm>
            <a:off x="8654143" y="4603000"/>
            <a:ext cx="315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446246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A picture containing text, grass, sky, outdoor&#10;&#10;Description automatically generated">
            <a:extLst>
              <a:ext uri="{FF2B5EF4-FFF2-40B4-BE49-F238E27FC236}">
                <a16:creationId xmlns:a16="http://schemas.microsoft.com/office/drawing/2014/main" id="{E64DA480-3A4F-C549-BA81-218E5D89B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9" y="1951700"/>
            <a:ext cx="2628740" cy="1971555"/>
          </a:xfrm>
          <a:prstGeom prst="rect">
            <a:avLst/>
          </a:prstGeom>
        </p:spPr>
      </p:pic>
      <p:pic>
        <p:nvPicPr>
          <p:cNvPr id="47" name="Picture 46" descr="A picture containing grass, sky, outdoor, water&#10;&#10;Description automatically generated">
            <a:extLst>
              <a:ext uri="{FF2B5EF4-FFF2-40B4-BE49-F238E27FC236}">
                <a16:creationId xmlns:a16="http://schemas.microsoft.com/office/drawing/2014/main" id="{A869A615-2EC1-2744-9F8E-2D05D3EFD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816" y="3221663"/>
            <a:ext cx="2628741" cy="175249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BDA0592-8C88-F34E-B0EB-FAF038AB3162}"/>
              </a:ext>
            </a:extLst>
          </p:cNvPr>
          <p:cNvSpPr txBox="1"/>
          <p:nvPr/>
        </p:nvSpPr>
        <p:spPr>
          <a:xfrm>
            <a:off x="2268631" y="1904617"/>
            <a:ext cx="69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2017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29DAFEB-D737-054E-9D66-9F308101BC4D}"/>
              </a:ext>
            </a:extLst>
          </p:cNvPr>
          <p:cNvSpPr txBox="1"/>
          <p:nvPr/>
        </p:nvSpPr>
        <p:spPr>
          <a:xfrm>
            <a:off x="3412439" y="3204851"/>
            <a:ext cx="69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2018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6DDFA80A-E5E1-3148-AD39-365EDE009BE4}"/>
              </a:ext>
            </a:extLst>
          </p:cNvPr>
          <p:cNvSpPr txBox="1">
            <a:spLocks/>
          </p:cNvSpPr>
          <p:nvPr/>
        </p:nvSpPr>
        <p:spPr>
          <a:xfrm>
            <a:off x="464099" y="397670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 lnSpcReduction="10000"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Specific complexity for specific years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D31A531-D21B-AA49-8AA2-BB9B9F91ACC3}"/>
              </a:ext>
            </a:extLst>
          </p:cNvPr>
          <p:cNvSpPr txBox="1"/>
          <p:nvPr/>
        </p:nvSpPr>
        <p:spPr>
          <a:xfrm>
            <a:off x="8666695" y="4706216"/>
            <a:ext cx="417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7959634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A902CBC7-583E-6D4F-91DB-4CBEDB7382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392"/>
          <a:stretch/>
        </p:blipFill>
        <p:spPr>
          <a:xfrm>
            <a:off x="4377334" y="970370"/>
            <a:ext cx="4639528" cy="41750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BFFFFF2-153B-8A43-8D4F-D6D893E70E87}"/>
              </a:ext>
            </a:extLst>
          </p:cNvPr>
          <p:cNvSpPr txBox="1"/>
          <p:nvPr/>
        </p:nvSpPr>
        <p:spPr>
          <a:xfrm>
            <a:off x="7069796" y="4113262"/>
            <a:ext cx="11867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accent1"/>
                </a:solidFill>
              </a:rPr>
              <a:t>Beta intra-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4F0929-683B-8348-B79E-E75C1EE88987}"/>
              </a:ext>
            </a:extLst>
          </p:cNvPr>
          <p:cNvSpPr txBox="1"/>
          <p:nvPr/>
        </p:nvSpPr>
        <p:spPr>
          <a:xfrm rot="1027940">
            <a:off x="7014333" y="3858317"/>
            <a:ext cx="11867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rgbClr val="FFC000"/>
                </a:solidFill>
              </a:rPr>
              <a:t>Alpha inter-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B58D101-1691-3B49-ABDB-548F3DCF5659}"/>
              </a:ext>
            </a:extLst>
          </p:cNvPr>
          <p:cNvSpPr txBox="1"/>
          <p:nvPr/>
        </p:nvSpPr>
        <p:spPr>
          <a:xfrm rot="19934470">
            <a:off x="7110996" y="4348794"/>
            <a:ext cx="11867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accent3"/>
                </a:solidFill>
              </a:rPr>
              <a:t>Beta inter-</a:t>
            </a:r>
          </a:p>
        </p:txBody>
      </p:sp>
      <p:pic>
        <p:nvPicPr>
          <p:cNvPr id="46" name="Picture 45" descr="A picture containing text, grass, sky, outdoor&#10;&#10;Description automatically generated">
            <a:extLst>
              <a:ext uri="{FF2B5EF4-FFF2-40B4-BE49-F238E27FC236}">
                <a16:creationId xmlns:a16="http://schemas.microsoft.com/office/drawing/2014/main" id="{E64DA480-3A4F-C549-BA81-218E5D89B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1951700"/>
            <a:ext cx="2628740" cy="1971555"/>
          </a:xfrm>
          <a:prstGeom prst="rect">
            <a:avLst/>
          </a:prstGeom>
        </p:spPr>
      </p:pic>
      <p:pic>
        <p:nvPicPr>
          <p:cNvPr id="47" name="Picture 46" descr="A picture containing grass, sky, outdoor, water&#10;&#10;Description automatically generated">
            <a:extLst>
              <a:ext uri="{FF2B5EF4-FFF2-40B4-BE49-F238E27FC236}">
                <a16:creationId xmlns:a16="http://schemas.microsoft.com/office/drawing/2014/main" id="{A869A615-2EC1-2744-9F8E-2D05D3EFD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0816" y="3221663"/>
            <a:ext cx="2628741" cy="175249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BDA0592-8C88-F34E-B0EB-FAF038AB3162}"/>
              </a:ext>
            </a:extLst>
          </p:cNvPr>
          <p:cNvSpPr txBox="1"/>
          <p:nvPr/>
        </p:nvSpPr>
        <p:spPr>
          <a:xfrm>
            <a:off x="2268631" y="1904617"/>
            <a:ext cx="69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2017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29DAFEB-D737-054E-9D66-9F308101BC4D}"/>
              </a:ext>
            </a:extLst>
          </p:cNvPr>
          <p:cNvSpPr txBox="1"/>
          <p:nvPr/>
        </p:nvSpPr>
        <p:spPr>
          <a:xfrm>
            <a:off x="3412439" y="3204851"/>
            <a:ext cx="69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2018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6BC038E-0E0B-6C41-AFB5-F78D8CC10C47}"/>
              </a:ext>
            </a:extLst>
          </p:cNvPr>
          <p:cNvSpPr txBox="1"/>
          <p:nvPr/>
        </p:nvSpPr>
        <p:spPr>
          <a:xfrm>
            <a:off x="240098" y="1289762"/>
            <a:ext cx="4500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Disturbed years decrease the complexity of the model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6DDFA80A-E5E1-3148-AD39-365EDE009BE4}"/>
              </a:ext>
            </a:extLst>
          </p:cNvPr>
          <p:cNvSpPr txBox="1">
            <a:spLocks/>
          </p:cNvSpPr>
          <p:nvPr/>
        </p:nvSpPr>
        <p:spPr>
          <a:xfrm>
            <a:off x="464099" y="397670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 lnSpcReduction="10000"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Specific complexity for specific years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D31A531-D21B-AA49-8AA2-BB9B9F91ACC3}"/>
              </a:ext>
            </a:extLst>
          </p:cNvPr>
          <p:cNvSpPr txBox="1"/>
          <p:nvPr/>
        </p:nvSpPr>
        <p:spPr>
          <a:xfrm>
            <a:off x="8666695" y="4706216"/>
            <a:ext cx="417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3260347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0B9CCCB0-762A-4C42-A969-43E4A0AFF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45270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GB" dirty="0"/>
              <a:t>Grouping factors help to balance complexity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46EF36-5F30-9545-BC16-49AD22DAAD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076"/>
          <a:stretch/>
        </p:blipFill>
        <p:spPr>
          <a:xfrm>
            <a:off x="922308" y="710567"/>
            <a:ext cx="4670709" cy="418766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F3718F5-D92D-E042-A58E-E5092C80E0A0}"/>
              </a:ext>
            </a:extLst>
          </p:cNvPr>
          <p:cNvSpPr txBox="1"/>
          <p:nvPr/>
        </p:nvSpPr>
        <p:spPr>
          <a:xfrm>
            <a:off x="8654142" y="4603000"/>
            <a:ext cx="417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15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20744E-D247-3D49-8205-1F38A420E2EF}"/>
              </a:ext>
            </a:extLst>
          </p:cNvPr>
          <p:cNvSpPr txBox="1"/>
          <p:nvPr/>
        </p:nvSpPr>
        <p:spPr>
          <a:xfrm rot="1202403">
            <a:off x="4075942" y="3360491"/>
            <a:ext cx="11867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rgbClr val="FFC000"/>
                </a:solidFill>
              </a:rPr>
              <a:t>Alpha inter-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2D843B-E24E-B74E-B78E-8540346B6415}"/>
              </a:ext>
            </a:extLst>
          </p:cNvPr>
          <p:cNvSpPr txBox="1"/>
          <p:nvPr/>
        </p:nvSpPr>
        <p:spPr>
          <a:xfrm rot="18145473">
            <a:off x="3978611" y="1130051"/>
            <a:ext cx="11867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accent1"/>
                </a:solidFill>
              </a:rPr>
              <a:t>Beta intra-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E08B23-3E34-F64D-A7C7-9C50D9464B89}"/>
              </a:ext>
            </a:extLst>
          </p:cNvPr>
          <p:cNvSpPr txBox="1"/>
          <p:nvPr/>
        </p:nvSpPr>
        <p:spPr>
          <a:xfrm>
            <a:off x="4081633" y="4190219"/>
            <a:ext cx="11867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accent3"/>
                </a:solidFill>
              </a:rPr>
              <a:t>Beta inter-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81210E-33D1-B04F-AAFF-DD9FDF64F935}"/>
              </a:ext>
            </a:extLst>
          </p:cNvPr>
          <p:cNvSpPr txBox="1"/>
          <p:nvPr/>
        </p:nvSpPr>
        <p:spPr>
          <a:xfrm>
            <a:off x="2235776" y="4873561"/>
            <a:ext cx="1021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Low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B1D4CD-60DF-1E46-8C6F-DBDAF5E1FDE2}"/>
              </a:ext>
            </a:extLst>
          </p:cNvPr>
          <p:cNvSpPr txBox="1"/>
          <p:nvPr/>
        </p:nvSpPr>
        <p:spPr>
          <a:xfrm>
            <a:off x="3527262" y="4824527"/>
            <a:ext cx="872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Medium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EA5139-605D-984D-B4AE-4536B119AF37}"/>
              </a:ext>
            </a:extLst>
          </p:cNvPr>
          <p:cNvSpPr txBox="1"/>
          <p:nvPr/>
        </p:nvSpPr>
        <p:spPr>
          <a:xfrm>
            <a:off x="4669330" y="4824527"/>
            <a:ext cx="722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High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1962BF8E-D62A-2A4F-B24E-18119E3408FF}"/>
              </a:ext>
            </a:extLst>
          </p:cNvPr>
          <p:cNvSpPr/>
          <p:nvPr/>
        </p:nvSpPr>
        <p:spPr>
          <a:xfrm rot="16200000">
            <a:off x="2464523" y="4443764"/>
            <a:ext cx="110942" cy="872469"/>
          </a:xfrm>
          <a:prstGeom prst="leftBrace">
            <a:avLst>
              <a:gd name="adj1" fmla="val 1216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62737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0B9CCCB0-762A-4C42-A969-43E4A0AFF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45270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GB" dirty="0"/>
              <a:t>Grouping factors help to balance complexity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46EF36-5F30-9545-BC16-49AD22DAAD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076"/>
          <a:stretch/>
        </p:blipFill>
        <p:spPr>
          <a:xfrm>
            <a:off x="922308" y="710567"/>
            <a:ext cx="4670709" cy="418766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F3718F5-D92D-E042-A58E-E5092C80E0A0}"/>
              </a:ext>
            </a:extLst>
          </p:cNvPr>
          <p:cNvSpPr txBox="1"/>
          <p:nvPr/>
        </p:nvSpPr>
        <p:spPr>
          <a:xfrm>
            <a:off x="8654142" y="4603000"/>
            <a:ext cx="417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15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81210E-33D1-B04F-AAFF-DD9FDF64F935}"/>
              </a:ext>
            </a:extLst>
          </p:cNvPr>
          <p:cNvSpPr txBox="1"/>
          <p:nvPr/>
        </p:nvSpPr>
        <p:spPr>
          <a:xfrm>
            <a:off x="2235776" y="4873561"/>
            <a:ext cx="1021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Low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B1D4CD-60DF-1E46-8C6F-DBDAF5E1FDE2}"/>
              </a:ext>
            </a:extLst>
          </p:cNvPr>
          <p:cNvSpPr txBox="1"/>
          <p:nvPr/>
        </p:nvSpPr>
        <p:spPr>
          <a:xfrm>
            <a:off x="3527262" y="4824527"/>
            <a:ext cx="872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Medium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EA5139-605D-984D-B4AE-4536B119AF37}"/>
              </a:ext>
            </a:extLst>
          </p:cNvPr>
          <p:cNvSpPr txBox="1"/>
          <p:nvPr/>
        </p:nvSpPr>
        <p:spPr>
          <a:xfrm>
            <a:off x="4669330" y="4824527"/>
            <a:ext cx="722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High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1962BF8E-D62A-2A4F-B24E-18119E3408FF}"/>
              </a:ext>
            </a:extLst>
          </p:cNvPr>
          <p:cNvSpPr/>
          <p:nvPr/>
        </p:nvSpPr>
        <p:spPr>
          <a:xfrm rot="16200000">
            <a:off x="2464523" y="4443764"/>
            <a:ext cx="110942" cy="872469"/>
          </a:xfrm>
          <a:prstGeom prst="leftBrace">
            <a:avLst>
              <a:gd name="adj1" fmla="val 1216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2CB2F8-D29B-6141-8AEF-D6774774F303}"/>
              </a:ext>
            </a:extLst>
          </p:cNvPr>
          <p:cNvSpPr txBox="1"/>
          <p:nvPr/>
        </p:nvSpPr>
        <p:spPr>
          <a:xfrm>
            <a:off x="5593017" y="2156487"/>
            <a:ext cx="33215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Increase complexity in grouping factor, do not increase the relative complexity of the model</a:t>
            </a:r>
          </a:p>
          <a:p>
            <a:pPr lvl="1"/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9A0F3-5029-B54A-92AB-0C15DF888729}"/>
              </a:ext>
            </a:extLst>
          </p:cNvPr>
          <p:cNvSpPr txBox="1"/>
          <p:nvPr/>
        </p:nvSpPr>
        <p:spPr>
          <a:xfrm rot="1202403">
            <a:off x="4075942" y="3360491"/>
            <a:ext cx="11867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rgbClr val="FFC000"/>
                </a:solidFill>
              </a:rPr>
              <a:t>Alpha inter-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E5057B-93C5-8C4C-B1C4-77A31796CC3C}"/>
              </a:ext>
            </a:extLst>
          </p:cNvPr>
          <p:cNvSpPr txBox="1"/>
          <p:nvPr/>
        </p:nvSpPr>
        <p:spPr>
          <a:xfrm rot="18145473">
            <a:off x="3978611" y="1130051"/>
            <a:ext cx="11867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accent1"/>
                </a:solidFill>
              </a:rPr>
              <a:t>Beta intra-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6498F7-4826-2441-AFD0-6D36D081FA83}"/>
              </a:ext>
            </a:extLst>
          </p:cNvPr>
          <p:cNvSpPr txBox="1"/>
          <p:nvPr/>
        </p:nvSpPr>
        <p:spPr>
          <a:xfrm>
            <a:off x="4081633" y="4190219"/>
            <a:ext cx="11867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accent3"/>
                </a:solidFill>
              </a:rPr>
              <a:t>Beta inter-</a:t>
            </a:r>
          </a:p>
        </p:txBody>
      </p:sp>
    </p:spTree>
    <p:extLst>
      <p:ext uri="{BB962C8B-B14F-4D97-AF65-F5344CB8AC3E}">
        <p14:creationId xmlns:p14="http://schemas.microsoft.com/office/powerpoint/2010/main" val="26311228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GB" dirty="0"/>
              <a:t>Specific complexity for who and when?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00E0BA-8E7D-DB43-A92E-9331B1D39711}"/>
              </a:ext>
            </a:extLst>
          </p:cNvPr>
          <p:cNvSpPr txBox="1"/>
          <p:nvPr/>
        </p:nvSpPr>
        <p:spPr>
          <a:xfrm>
            <a:off x="579422" y="1108365"/>
            <a:ext cx="8056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Complexity in the data and in the model depends 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Focal species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Year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252FBD-8A87-824C-B6AA-10298406581D}"/>
              </a:ext>
            </a:extLst>
          </p:cNvPr>
          <p:cNvSpPr txBox="1"/>
          <p:nvPr/>
        </p:nvSpPr>
        <p:spPr>
          <a:xfrm>
            <a:off x="8654142" y="4603000"/>
            <a:ext cx="417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9487862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GB" dirty="0"/>
              <a:t>Specific complexity for who and when?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00E0BA-8E7D-DB43-A92E-9331B1D39711}"/>
              </a:ext>
            </a:extLst>
          </p:cNvPr>
          <p:cNvSpPr txBox="1"/>
          <p:nvPr/>
        </p:nvSpPr>
        <p:spPr>
          <a:xfrm>
            <a:off x="579422" y="1108365"/>
            <a:ext cx="80565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Complexity in the data and in the model depends 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Focal species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Year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Complexity in the model can be balanced by including less complexity in the grouping levels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252FBD-8A87-824C-B6AA-10298406581D}"/>
              </a:ext>
            </a:extLst>
          </p:cNvPr>
          <p:cNvSpPr txBox="1"/>
          <p:nvPr/>
        </p:nvSpPr>
        <p:spPr>
          <a:xfrm>
            <a:off x="8654142" y="4603000"/>
            <a:ext cx="417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0709634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GB" dirty="0"/>
              <a:t>Specific complexity for who and when?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00E0BA-8E7D-DB43-A92E-9331B1D39711}"/>
              </a:ext>
            </a:extLst>
          </p:cNvPr>
          <p:cNvSpPr txBox="1"/>
          <p:nvPr/>
        </p:nvSpPr>
        <p:spPr>
          <a:xfrm>
            <a:off x="579422" y="1108365"/>
            <a:ext cx="80565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Complexity in the data and in the model depends 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Focal species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Year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Complexity in the model can be balanced by including less complexity in the grouping levels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252FBD-8A87-824C-B6AA-10298406581D}"/>
              </a:ext>
            </a:extLst>
          </p:cNvPr>
          <p:cNvSpPr txBox="1"/>
          <p:nvPr/>
        </p:nvSpPr>
        <p:spPr>
          <a:xfrm>
            <a:off x="8654142" y="4603000"/>
            <a:ext cx="417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16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B89228-6F2D-CB4C-8B56-772B40AD22C5}"/>
              </a:ext>
            </a:extLst>
          </p:cNvPr>
          <p:cNvSpPr txBox="1"/>
          <p:nvPr/>
        </p:nvSpPr>
        <p:spPr>
          <a:xfrm rot="20167008">
            <a:off x="1974894" y="2867039"/>
            <a:ext cx="5006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FF0000"/>
                </a:solidFill>
                <a:latin typeface="Felix Titling" panose="020F0502020204030204" pitchFamily="34" charset="0"/>
                <a:cs typeface="Felix Titling" panose="020F0502020204030204" pitchFamily="34" charset="0"/>
              </a:rPr>
              <a:t>WORK IN PROGRESS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1FD5C0-6103-334B-9E10-507DC7EA3723}"/>
              </a:ext>
            </a:extLst>
          </p:cNvPr>
          <p:cNvCxnSpPr/>
          <p:nvPr/>
        </p:nvCxnSpPr>
        <p:spPr>
          <a:xfrm flipV="1">
            <a:off x="1954924" y="1755228"/>
            <a:ext cx="4582510" cy="197594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4BD616C-C956-C541-AE85-09EBE7347698}"/>
              </a:ext>
            </a:extLst>
          </p:cNvPr>
          <p:cNvCxnSpPr/>
          <p:nvPr/>
        </p:nvCxnSpPr>
        <p:spPr>
          <a:xfrm flipV="1">
            <a:off x="1852275" y="1475466"/>
            <a:ext cx="4582510" cy="1975944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530603-27E7-7B40-81D4-DE9F9F20C30C}"/>
              </a:ext>
            </a:extLst>
          </p:cNvPr>
          <p:cNvCxnSpPr/>
          <p:nvPr/>
        </p:nvCxnSpPr>
        <p:spPr>
          <a:xfrm flipV="1">
            <a:off x="2503080" y="2804464"/>
            <a:ext cx="4582510" cy="1975944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1909B92-E38F-F64C-B725-373F7A4885C4}"/>
              </a:ext>
            </a:extLst>
          </p:cNvPr>
          <p:cNvCxnSpPr/>
          <p:nvPr/>
        </p:nvCxnSpPr>
        <p:spPr>
          <a:xfrm flipV="1">
            <a:off x="2400431" y="2524702"/>
            <a:ext cx="4582510" cy="197594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3159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ight Brace 52">
            <a:extLst>
              <a:ext uri="{FF2B5EF4-FFF2-40B4-BE49-F238E27FC236}">
                <a16:creationId xmlns:a16="http://schemas.microsoft.com/office/drawing/2014/main" id="{DD3D6688-F77C-D146-B0D1-E65263D64DA0}"/>
              </a:ext>
            </a:extLst>
          </p:cNvPr>
          <p:cNvSpPr/>
          <p:nvPr/>
        </p:nvSpPr>
        <p:spPr>
          <a:xfrm>
            <a:off x="7035475" y="2739687"/>
            <a:ext cx="475989" cy="1963384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F407539A-C3D6-2949-80EB-6A38938A027E}"/>
              </a:ext>
            </a:extLst>
          </p:cNvPr>
          <p:cNvSpPr/>
          <p:nvPr/>
        </p:nvSpPr>
        <p:spPr>
          <a:xfrm rot="1264202">
            <a:off x="5288278" y="758748"/>
            <a:ext cx="2928629" cy="1560536"/>
          </a:xfrm>
          <a:prstGeom prst="arc">
            <a:avLst>
              <a:gd name="adj1" fmla="val 16200000"/>
              <a:gd name="adj2" fmla="val 21054986"/>
            </a:avLst>
          </a:prstGeom>
          <a:ln w="15875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id="{6C8D5B32-7F05-5C4A-95DB-F7AD080BBBDC}"/>
              </a:ext>
            </a:extLst>
          </p:cNvPr>
          <p:cNvSpPr/>
          <p:nvPr/>
        </p:nvSpPr>
        <p:spPr>
          <a:xfrm rot="5400000">
            <a:off x="6283382" y="1777229"/>
            <a:ext cx="2348991" cy="1560536"/>
          </a:xfrm>
          <a:prstGeom prst="arc">
            <a:avLst>
              <a:gd name="adj1" fmla="val 16199989"/>
              <a:gd name="adj2" fmla="val 21135222"/>
            </a:avLst>
          </a:prstGeom>
          <a:ln w="15875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9A8CEBC-53F7-1246-9E62-823F2F72E273}"/>
              </a:ext>
            </a:extLst>
          </p:cNvPr>
          <p:cNvSpPr/>
          <p:nvPr/>
        </p:nvSpPr>
        <p:spPr>
          <a:xfrm rot="17054415">
            <a:off x="1315983" y="869820"/>
            <a:ext cx="1963383" cy="1560536"/>
          </a:xfrm>
          <a:prstGeom prst="arc">
            <a:avLst>
              <a:gd name="adj1" fmla="val 16200000"/>
              <a:gd name="adj2" fmla="val 21052121"/>
            </a:avLst>
          </a:prstGeom>
          <a:ln w="15875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alpha val="70000"/>
                </a:schemeClr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F659C7-7E64-3A45-A232-C268855C1475}"/>
              </a:ext>
            </a:extLst>
          </p:cNvPr>
          <p:cNvCxnSpPr/>
          <p:nvPr/>
        </p:nvCxnSpPr>
        <p:spPr>
          <a:xfrm>
            <a:off x="4167893" y="660936"/>
            <a:ext cx="915308" cy="0"/>
          </a:xfrm>
          <a:prstGeom prst="line">
            <a:avLst/>
          </a:prstGeom>
          <a:ln w="15875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60AFC52-F859-3A4B-B1E4-E2B84E3A79E9}"/>
              </a:ext>
            </a:extLst>
          </p:cNvPr>
          <p:cNvSpPr txBox="1"/>
          <p:nvPr/>
        </p:nvSpPr>
        <p:spPr>
          <a:xfrm>
            <a:off x="2379675" y="491661"/>
            <a:ext cx="2703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Balance between complexity and simplicity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98F7D3A-68A3-514D-A606-DAB95F54CC11}"/>
              </a:ext>
            </a:extLst>
          </p:cNvPr>
          <p:cNvSpPr txBox="1"/>
          <p:nvPr/>
        </p:nvSpPr>
        <p:spPr>
          <a:xfrm>
            <a:off x="5083201" y="441439"/>
            <a:ext cx="2293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tx1">
                    <a:alpha val="70000"/>
                  </a:schemeClr>
                </a:solidFill>
              </a:rPr>
              <a:t>Doñana</a:t>
            </a:r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 National Park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C4672A4-8B26-0947-9A81-CFC167652E1B}"/>
              </a:ext>
            </a:extLst>
          </p:cNvPr>
          <p:cNvSpPr txBox="1"/>
          <p:nvPr/>
        </p:nvSpPr>
        <p:spPr>
          <a:xfrm>
            <a:off x="7779820" y="850278"/>
            <a:ext cx="119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Data story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2BDAF5C-4D17-1649-972A-8347C0413E5E}"/>
              </a:ext>
            </a:extLst>
          </p:cNvPr>
          <p:cNvSpPr txBox="1"/>
          <p:nvPr/>
        </p:nvSpPr>
        <p:spPr>
          <a:xfrm>
            <a:off x="6142712" y="1709783"/>
            <a:ext cx="34027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tx1">
                    <a:alpha val="70000"/>
                  </a:schemeClr>
                </a:solidFill>
              </a:rPr>
              <a:t>Modified</a:t>
            </a:r>
            <a:r>
              <a:rPr lang="fr-FR" dirty="0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alpha val="70000"/>
                  </a:schemeClr>
                </a:solidFill>
              </a:rPr>
              <a:t>Beverton</a:t>
            </a:r>
            <a:r>
              <a:rPr lang="fr-FR" dirty="0">
                <a:solidFill>
                  <a:schemeClr val="tx1">
                    <a:alpha val="70000"/>
                  </a:schemeClr>
                </a:solidFill>
              </a:rPr>
              <a:t>-Holt model </a:t>
            </a:r>
          </a:p>
          <a:p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Bayesian statistics with sparsity approach and preliminary fit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430A81A-C9A7-2143-BEF4-31F4105E4DE9}"/>
              </a:ext>
            </a:extLst>
          </p:cNvPr>
          <p:cNvSpPr txBox="1"/>
          <p:nvPr/>
        </p:nvSpPr>
        <p:spPr>
          <a:xfrm>
            <a:off x="311700" y="1512152"/>
            <a:ext cx="33459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What levels of complexity, in the model and in the data, are necessary to capture natural patterns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Specific complexity for specific species 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More complexity for the disturbed year 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alpha val="70000"/>
                  </a:schemeClr>
                </a:solidFill>
              </a:rPr>
              <a:t>Grouping factors help to balance complexity?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>
                  <a:alpha val="70000"/>
                </a:schemeClr>
              </a:solidFill>
            </a:endParaRPr>
          </a:p>
          <a:p>
            <a:endParaRPr lang="en-GB" dirty="0">
              <a:solidFill>
                <a:schemeClr val="tx1">
                  <a:alpha val="70000"/>
                </a:schemeClr>
              </a:solidFill>
            </a:endParaRPr>
          </a:p>
          <a:p>
            <a:endParaRPr lang="en-GB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F419DD7-F720-A043-94FC-A1BFFF63030E}"/>
              </a:ext>
            </a:extLst>
          </p:cNvPr>
          <p:cNvSpPr txBox="1"/>
          <p:nvPr/>
        </p:nvSpPr>
        <p:spPr>
          <a:xfrm>
            <a:off x="3775739" y="2862787"/>
            <a:ext cx="34994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Explore the potential levels of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Infer the distributions of relevant interactions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 community composition and abundance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02138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ight Brace 52">
            <a:extLst>
              <a:ext uri="{FF2B5EF4-FFF2-40B4-BE49-F238E27FC236}">
                <a16:creationId xmlns:a16="http://schemas.microsoft.com/office/drawing/2014/main" id="{DD3D6688-F77C-D146-B0D1-E65263D64DA0}"/>
              </a:ext>
            </a:extLst>
          </p:cNvPr>
          <p:cNvSpPr/>
          <p:nvPr/>
        </p:nvSpPr>
        <p:spPr>
          <a:xfrm>
            <a:off x="7035475" y="2739687"/>
            <a:ext cx="475989" cy="1963384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F407539A-C3D6-2949-80EB-6A38938A027E}"/>
              </a:ext>
            </a:extLst>
          </p:cNvPr>
          <p:cNvSpPr/>
          <p:nvPr/>
        </p:nvSpPr>
        <p:spPr>
          <a:xfrm rot="1264202">
            <a:off x="5288278" y="758748"/>
            <a:ext cx="2928629" cy="1560536"/>
          </a:xfrm>
          <a:prstGeom prst="arc">
            <a:avLst>
              <a:gd name="adj1" fmla="val 16200000"/>
              <a:gd name="adj2" fmla="val 21054986"/>
            </a:avLst>
          </a:prstGeom>
          <a:ln w="15875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id="{6C8D5B32-7F05-5C4A-95DB-F7AD080BBBDC}"/>
              </a:ext>
            </a:extLst>
          </p:cNvPr>
          <p:cNvSpPr/>
          <p:nvPr/>
        </p:nvSpPr>
        <p:spPr>
          <a:xfrm rot="5400000">
            <a:off x="6283382" y="1777229"/>
            <a:ext cx="2348991" cy="1560536"/>
          </a:xfrm>
          <a:prstGeom prst="arc">
            <a:avLst>
              <a:gd name="adj1" fmla="val 16199989"/>
              <a:gd name="adj2" fmla="val 21135222"/>
            </a:avLst>
          </a:prstGeom>
          <a:ln w="15875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9A8CEBC-53F7-1246-9E62-823F2F72E273}"/>
              </a:ext>
            </a:extLst>
          </p:cNvPr>
          <p:cNvSpPr/>
          <p:nvPr/>
        </p:nvSpPr>
        <p:spPr>
          <a:xfrm rot="17054415">
            <a:off x="1315983" y="869820"/>
            <a:ext cx="1963383" cy="1560536"/>
          </a:xfrm>
          <a:prstGeom prst="arc">
            <a:avLst>
              <a:gd name="adj1" fmla="val 16200000"/>
              <a:gd name="adj2" fmla="val 21052121"/>
            </a:avLst>
          </a:prstGeom>
          <a:ln w="15875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alpha val="70000"/>
                </a:schemeClr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F659C7-7E64-3A45-A232-C268855C1475}"/>
              </a:ext>
            </a:extLst>
          </p:cNvPr>
          <p:cNvCxnSpPr/>
          <p:nvPr/>
        </p:nvCxnSpPr>
        <p:spPr>
          <a:xfrm>
            <a:off x="4167893" y="660936"/>
            <a:ext cx="915308" cy="0"/>
          </a:xfrm>
          <a:prstGeom prst="line">
            <a:avLst/>
          </a:prstGeom>
          <a:ln w="15875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60AFC52-F859-3A4B-B1E4-E2B84E3A79E9}"/>
              </a:ext>
            </a:extLst>
          </p:cNvPr>
          <p:cNvSpPr txBox="1"/>
          <p:nvPr/>
        </p:nvSpPr>
        <p:spPr>
          <a:xfrm>
            <a:off x="2379675" y="491661"/>
            <a:ext cx="2703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Balance between complexity and simplicity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98F7D3A-68A3-514D-A606-DAB95F54CC11}"/>
              </a:ext>
            </a:extLst>
          </p:cNvPr>
          <p:cNvSpPr txBox="1"/>
          <p:nvPr/>
        </p:nvSpPr>
        <p:spPr>
          <a:xfrm>
            <a:off x="5083201" y="441439"/>
            <a:ext cx="2293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Doñana</a:t>
            </a:r>
            <a:r>
              <a:rPr lang="en-GB" dirty="0"/>
              <a:t> National Park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C4672A4-8B26-0947-9A81-CFC167652E1B}"/>
              </a:ext>
            </a:extLst>
          </p:cNvPr>
          <p:cNvSpPr txBox="1"/>
          <p:nvPr/>
        </p:nvSpPr>
        <p:spPr>
          <a:xfrm>
            <a:off x="7779820" y="850278"/>
            <a:ext cx="119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Data story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2BDAF5C-4D17-1649-972A-8347C0413E5E}"/>
              </a:ext>
            </a:extLst>
          </p:cNvPr>
          <p:cNvSpPr txBox="1"/>
          <p:nvPr/>
        </p:nvSpPr>
        <p:spPr>
          <a:xfrm>
            <a:off x="6142712" y="1709783"/>
            <a:ext cx="34027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Modified</a:t>
            </a:r>
            <a:r>
              <a:rPr lang="fr-FR" dirty="0"/>
              <a:t> </a:t>
            </a:r>
            <a:r>
              <a:rPr lang="fr-FR" dirty="0" err="1"/>
              <a:t>Beverton</a:t>
            </a:r>
            <a:r>
              <a:rPr lang="fr-FR" dirty="0"/>
              <a:t>-Holt model </a:t>
            </a:r>
          </a:p>
          <a:p>
            <a:r>
              <a:rPr lang="en-GB" dirty="0"/>
              <a:t>Bayesian statistics with sparsity approach and preliminary fit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430A81A-C9A7-2143-BEF4-31F4105E4DE9}"/>
              </a:ext>
            </a:extLst>
          </p:cNvPr>
          <p:cNvSpPr txBox="1"/>
          <p:nvPr/>
        </p:nvSpPr>
        <p:spPr>
          <a:xfrm>
            <a:off x="311700" y="1512152"/>
            <a:ext cx="33459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What levels of complexity, in the model and in the data, are necessary to capture natural patterns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Specific complexity for specific species 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More complexity for the disturbed year 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Grouping factors help to balance complexity?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F419DD7-F720-A043-94FC-A1BFFF63030E}"/>
              </a:ext>
            </a:extLst>
          </p:cNvPr>
          <p:cNvSpPr txBox="1"/>
          <p:nvPr/>
        </p:nvSpPr>
        <p:spPr>
          <a:xfrm>
            <a:off x="3775739" y="2862787"/>
            <a:ext cx="34994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Explore the potential levels of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Infer the distributions of relevant interactions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 community composition and abundance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57218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1366A64-1A51-AA43-BEF3-1F538C0FC5D6}"/>
              </a:ext>
            </a:extLst>
          </p:cNvPr>
          <p:cNvGrpSpPr/>
          <p:nvPr/>
        </p:nvGrpSpPr>
        <p:grpSpPr>
          <a:xfrm>
            <a:off x="2974830" y="1017725"/>
            <a:ext cx="1686954" cy="2478753"/>
            <a:chOff x="4089592" y="3028950"/>
            <a:chExt cx="946301" cy="1501514"/>
          </a:xfrm>
          <a:solidFill>
            <a:schemeClr val="accent2"/>
          </a:solidFill>
        </p:grpSpPr>
        <p:pic>
          <p:nvPicPr>
            <p:cNvPr id="7" name="Graphic 6" descr="Flowers in pot with solid fill">
              <a:extLst>
                <a:ext uri="{FF2B5EF4-FFF2-40B4-BE49-F238E27FC236}">
                  <a16:creationId xmlns:a16="http://schemas.microsoft.com/office/drawing/2014/main" id="{66D5ED5C-4A12-CE42-9ED6-4E69243B6A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54009"/>
            <a:stretch/>
          </p:blipFill>
          <p:spPr>
            <a:xfrm>
              <a:off x="4089592" y="3028950"/>
              <a:ext cx="914400" cy="517050"/>
            </a:xfrm>
            <a:prstGeom prst="rect">
              <a:avLst/>
            </a:prstGeom>
          </p:spPr>
        </p:pic>
        <p:sp>
          <p:nvSpPr>
            <p:cNvPr id="8" name="Arc 7">
              <a:extLst>
                <a:ext uri="{FF2B5EF4-FFF2-40B4-BE49-F238E27FC236}">
                  <a16:creationId xmlns:a16="http://schemas.microsoft.com/office/drawing/2014/main" id="{8EC61CF8-9701-1D40-9570-0FB2D5ED17D1}"/>
                </a:ext>
              </a:extLst>
            </p:cNvPr>
            <p:cNvSpPr/>
            <p:nvPr/>
          </p:nvSpPr>
          <p:spPr>
            <a:xfrm>
              <a:off x="4221116" y="3503330"/>
              <a:ext cx="325676" cy="1027134"/>
            </a:xfrm>
            <a:prstGeom prst="arc">
              <a:avLst>
                <a:gd name="adj1" fmla="val 16504166"/>
                <a:gd name="adj2" fmla="val 18959003"/>
              </a:avLst>
            </a:prstGeom>
            <a:noFill/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38C583FE-D31A-F44A-A37F-A4272CD36589}"/>
                </a:ext>
              </a:extLst>
            </p:cNvPr>
            <p:cNvSpPr/>
            <p:nvPr/>
          </p:nvSpPr>
          <p:spPr>
            <a:xfrm rot="21069187" flipH="1">
              <a:off x="4549466" y="3432302"/>
              <a:ext cx="486427" cy="1027134"/>
            </a:xfrm>
            <a:prstGeom prst="arc">
              <a:avLst>
                <a:gd name="adj1" fmla="val 17197249"/>
                <a:gd name="adj2" fmla="val 2097577"/>
              </a:avLst>
            </a:prstGeom>
            <a:noFill/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06CD656-994E-004B-9BE2-336BD8EA11FD}"/>
                  </a:ext>
                </a:extLst>
              </p14:cNvPr>
              <p14:cNvContentPartPr/>
              <p14:nvPr/>
            </p14:nvContentPartPr>
            <p14:xfrm>
              <a:off x="7468832" y="2622828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06CD656-994E-004B-9BE2-336BD8EA11F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60192" y="2614188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98EE83-21EE-0141-9598-5D4EA071E0CF}"/>
              </a:ext>
            </a:extLst>
          </p:cNvPr>
          <p:cNvCxnSpPr>
            <a:cxnSpLocks/>
          </p:cNvCxnSpPr>
          <p:nvPr/>
        </p:nvCxnSpPr>
        <p:spPr>
          <a:xfrm>
            <a:off x="3833854" y="3006045"/>
            <a:ext cx="1879370" cy="47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462C155-ABA7-F141-BBBF-94BA85D9C686}"/>
              </a:ext>
            </a:extLst>
          </p:cNvPr>
          <p:cNvSpPr txBox="1"/>
          <p:nvPr/>
        </p:nvSpPr>
        <p:spPr>
          <a:xfrm>
            <a:off x="4208854" y="3086931"/>
            <a:ext cx="1826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7.5 cm</a:t>
            </a:r>
          </a:p>
        </p:txBody>
      </p:sp>
      <p:pic>
        <p:nvPicPr>
          <p:cNvPr id="24" name="Graphic 23" descr="Snail with solid fill">
            <a:extLst>
              <a:ext uri="{FF2B5EF4-FFF2-40B4-BE49-F238E27FC236}">
                <a16:creationId xmlns:a16="http://schemas.microsoft.com/office/drawing/2014/main" id="{1DFFC3C6-88CB-4D4C-8264-40C3AEF625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5886794" y="2362138"/>
            <a:ext cx="635259" cy="724793"/>
          </a:xfrm>
          <a:prstGeom prst="rect">
            <a:avLst/>
          </a:prstGeom>
        </p:spPr>
      </p:pic>
      <p:pic>
        <p:nvPicPr>
          <p:cNvPr id="26" name="Graphic 25" descr="Butterfly with solid fill">
            <a:extLst>
              <a:ext uri="{FF2B5EF4-FFF2-40B4-BE49-F238E27FC236}">
                <a16:creationId xmlns:a16="http://schemas.microsoft.com/office/drawing/2014/main" id="{D6A8EA5B-A2BD-CA4C-BFB4-A72FCF3F32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9949393">
            <a:off x="4403250" y="963621"/>
            <a:ext cx="556532" cy="556532"/>
          </a:xfrm>
          <a:prstGeom prst="rect">
            <a:avLst/>
          </a:prstGeom>
        </p:spPr>
      </p:pic>
      <p:pic>
        <p:nvPicPr>
          <p:cNvPr id="29" name="Graphic 28" descr="Bee with solid fill">
            <a:extLst>
              <a:ext uri="{FF2B5EF4-FFF2-40B4-BE49-F238E27FC236}">
                <a16:creationId xmlns:a16="http://schemas.microsoft.com/office/drawing/2014/main" id="{87AC5803-4B14-884A-BF87-5818888DEBC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3378062">
            <a:off x="2621950" y="943448"/>
            <a:ext cx="655117" cy="655117"/>
          </a:xfrm>
          <a:prstGeom prst="rect">
            <a:avLst/>
          </a:prstGeom>
        </p:spPr>
      </p:pic>
      <p:pic>
        <p:nvPicPr>
          <p:cNvPr id="32" name="Graphic 31" descr="Grasshopper with solid fill">
            <a:extLst>
              <a:ext uri="{FF2B5EF4-FFF2-40B4-BE49-F238E27FC236}">
                <a16:creationId xmlns:a16="http://schemas.microsoft.com/office/drawing/2014/main" id="{3D846777-8D32-874D-8BA7-F500C7AB2FF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71531" y="2508386"/>
            <a:ext cx="451506" cy="45150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FE41C96-1761-824F-BD0E-F68A90C6CA91}"/>
              </a:ext>
            </a:extLst>
          </p:cNvPr>
          <p:cNvSpPr txBox="1"/>
          <p:nvPr/>
        </p:nvSpPr>
        <p:spPr>
          <a:xfrm>
            <a:off x="348131" y="1009438"/>
            <a:ext cx="275792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Place</a:t>
            </a:r>
          </a:p>
          <a:p>
            <a:r>
              <a:rPr lang="en-GB" dirty="0"/>
              <a:t>9 plots including 36 subplots of 1 m</a:t>
            </a:r>
            <a:r>
              <a:rPr lang="en-GB" baseline="30000" dirty="0"/>
              <a:t>2</a:t>
            </a:r>
          </a:p>
          <a:p>
            <a:endParaRPr lang="en-GB" baseline="30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Time </a:t>
            </a:r>
          </a:p>
          <a:p>
            <a:r>
              <a:rPr lang="en-GB" dirty="0"/>
              <a:t>2015 to 2021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Actors</a:t>
            </a:r>
          </a:p>
          <a:p>
            <a:r>
              <a:rPr lang="en-GB" dirty="0"/>
              <a:t>25 annual plant</a:t>
            </a:r>
          </a:p>
          <a:p>
            <a:r>
              <a:rPr lang="en-GB" dirty="0"/>
              <a:t>44 species of herbivore </a:t>
            </a:r>
          </a:p>
          <a:p>
            <a:r>
              <a:rPr lang="en-GB" dirty="0"/>
              <a:t>66 species of pollinator </a:t>
            </a:r>
          </a:p>
          <a:p>
            <a:r>
              <a:rPr lang="en-GB" dirty="0"/>
              <a:t>32 species of pollinator/ herbivore : beetles </a:t>
            </a:r>
          </a:p>
          <a:p>
            <a:r>
              <a:rPr lang="fr-FR" dirty="0"/>
              <a:t>Ex. Bee </a:t>
            </a:r>
            <a:r>
              <a:rPr lang="fr-FR" dirty="0">
                <a:sym typeface="Wingdings" pitchFamily="2" charset="2"/>
              </a:rPr>
              <a:t> </a:t>
            </a:r>
            <a:r>
              <a:rPr lang="fr-FR" dirty="0" err="1">
                <a:sym typeface="Wingdings" pitchFamily="2" charset="2"/>
              </a:rPr>
              <a:t>Andrena</a:t>
            </a:r>
            <a:r>
              <a:rPr lang="fr-FR" dirty="0">
                <a:sym typeface="Wingdings" pitchFamily="2" charset="2"/>
              </a:rPr>
              <a:t> </a:t>
            </a:r>
            <a:r>
              <a:rPr lang="fr-FR" dirty="0" err="1">
                <a:sym typeface="Wingdings" pitchFamily="2" charset="2"/>
              </a:rPr>
              <a:t>sp</a:t>
            </a:r>
            <a:r>
              <a:rPr lang="fr-FR" dirty="0">
                <a:sym typeface="Wingdings" pitchFamily="2" charset="2"/>
              </a:rPr>
              <a:t>. -&gt;</a:t>
            </a:r>
            <a:r>
              <a:rPr lang="fr-FR" i="1" dirty="0">
                <a:sym typeface="Wingdings" pitchFamily="2" charset="2"/>
              </a:rPr>
              <a:t> </a:t>
            </a:r>
            <a:r>
              <a:rPr lang="fr-FR" i="1" dirty="0" err="1">
                <a:sym typeface="Wingdings" pitchFamily="2" charset="2"/>
              </a:rPr>
              <a:t>Andrena</a:t>
            </a:r>
            <a:r>
              <a:rPr lang="fr-FR" i="1" dirty="0">
                <a:sym typeface="Wingdings" pitchFamily="2" charset="2"/>
              </a:rPr>
              <a:t> humilis</a:t>
            </a:r>
            <a:endParaRPr lang="en-GB" dirty="0"/>
          </a:p>
          <a:p>
            <a:endParaRPr lang="en-GB" dirty="0"/>
          </a:p>
        </p:txBody>
      </p:sp>
      <p:pic>
        <p:nvPicPr>
          <p:cNvPr id="18" name="Graphic 17" descr="Flower with solid fill">
            <a:extLst>
              <a:ext uri="{FF2B5EF4-FFF2-40B4-BE49-F238E27FC236}">
                <a16:creationId xmlns:a16="http://schemas.microsoft.com/office/drawing/2014/main" id="{2A325246-9E9F-D447-AEC7-0E14CC02EBC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907574" y="2139825"/>
            <a:ext cx="828169" cy="828169"/>
          </a:xfrm>
          <a:prstGeom prst="rect">
            <a:avLst/>
          </a:prstGeom>
        </p:spPr>
      </p:pic>
      <p:pic>
        <p:nvPicPr>
          <p:cNvPr id="20" name="Graphic 19" descr="Plant with solid fill">
            <a:extLst>
              <a:ext uri="{FF2B5EF4-FFF2-40B4-BE49-F238E27FC236}">
                <a16:creationId xmlns:a16="http://schemas.microsoft.com/office/drawing/2014/main" id="{6C214DB4-6D96-1D47-9488-395E6D4ED46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362802" y="1490312"/>
            <a:ext cx="1535959" cy="1535959"/>
          </a:xfrm>
          <a:prstGeom prst="rect">
            <a:avLst/>
          </a:prstGeom>
        </p:spPr>
      </p:pic>
      <p:sp>
        <p:nvSpPr>
          <p:cNvPr id="21" name="Google Shape;110;p21">
            <a:extLst>
              <a:ext uri="{FF2B5EF4-FFF2-40B4-BE49-F238E27FC236}">
                <a16:creationId xmlns:a16="http://schemas.microsoft.com/office/drawing/2014/main" id="{3A7BAC92-62CD-D34C-B309-2AAFCFA5688C}"/>
              </a:ext>
            </a:extLst>
          </p:cNvPr>
          <p:cNvSpPr txBox="1">
            <a:spLocks/>
          </p:cNvSpPr>
          <p:nvPr/>
        </p:nvSpPr>
        <p:spPr>
          <a:xfrm>
            <a:off x="421216" y="458512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 lnSpcReduction="10000"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 err="1"/>
              <a:t>Let’s</a:t>
            </a:r>
            <a:r>
              <a:rPr lang="fr-FR" dirty="0"/>
              <a:t> </a:t>
            </a:r>
            <a:r>
              <a:rPr lang="fr-FR" dirty="0" err="1"/>
              <a:t>get</a:t>
            </a:r>
            <a:r>
              <a:rPr lang="fr-FR" dirty="0"/>
              <a:t> complexe</a:t>
            </a:r>
          </a:p>
        </p:txBody>
      </p:sp>
      <p:sp>
        <p:nvSpPr>
          <p:cNvPr id="22" name="Google Shape;111;p21">
            <a:extLst>
              <a:ext uri="{FF2B5EF4-FFF2-40B4-BE49-F238E27FC236}">
                <a16:creationId xmlns:a16="http://schemas.microsoft.com/office/drawing/2014/main" id="{57259F21-8417-7245-B0F2-F22C4CF53D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66365" y="3361972"/>
            <a:ext cx="5240857" cy="647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342900">
              <a:spcAft>
                <a:spcPts val="1200"/>
              </a:spcAft>
            </a:pPr>
            <a:r>
              <a:rPr lang="fr-FR" sz="2300" dirty="0">
                <a:sym typeface="Wingdings" pitchFamily="2" charset="2"/>
              </a:rPr>
              <a:t>Addition</a:t>
            </a:r>
            <a:r>
              <a:rPr lang="fr-FR" dirty="0">
                <a:sym typeface="Wingdings" pitchFamily="2" charset="2"/>
              </a:rPr>
              <a:t> of </a:t>
            </a:r>
            <a:r>
              <a:rPr lang="fr-FR" dirty="0" err="1">
                <a:sym typeface="Wingdings" pitchFamily="2" charset="2"/>
              </a:rPr>
              <a:t>environmental</a:t>
            </a:r>
            <a:r>
              <a:rPr lang="fr-FR" dirty="0">
                <a:sym typeface="Wingdings" pitchFamily="2" charset="2"/>
              </a:rPr>
              <a:t> variables ( </a:t>
            </a:r>
            <a:r>
              <a:rPr lang="fr-FR" dirty="0" err="1">
                <a:sym typeface="Wingdings" pitchFamily="2" charset="2"/>
              </a:rPr>
              <a:t>e.g</a:t>
            </a:r>
            <a:r>
              <a:rPr lang="fr-FR" dirty="0">
                <a:sym typeface="Wingdings" pitchFamily="2" charset="2"/>
              </a:rPr>
              <a:t>. </a:t>
            </a:r>
            <a:r>
              <a:rPr lang="fr-FR" dirty="0" err="1">
                <a:sym typeface="Wingdings" pitchFamily="2" charset="2"/>
              </a:rPr>
              <a:t>precipitation</a:t>
            </a:r>
            <a:r>
              <a:rPr lang="fr-FR" dirty="0">
                <a:sym typeface="Wingdings" pitchFamily="2" charset="2"/>
              </a:rPr>
              <a:t>)</a:t>
            </a:r>
          </a:p>
          <a:p>
            <a:pPr marL="342900">
              <a:spcAft>
                <a:spcPts val="1200"/>
              </a:spcAft>
            </a:pPr>
            <a:endParaRPr lang="fr-FR" sz="800" dirty="0">
              <a:sym typeface="Wingdings" pitchFamily="2" charset="2"/>
            </a:endParaRPr>
          </a:p>
          <a:p>
            <a:pPr marL="342900">
              <a:spcAft>
                <a:spcPts val="1200"/>
              </a:spcAft>
            </a:pPr>
            <a:endParaRPr lang="fr-FR" sz="800" dirty="0">
              <a:sym typeface="Wingdings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fr-FR" sz="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B008C02-E94C-4A4F-9208-6B40689D46B3}"/>
                  </a:ext>
                </a:extLst>
              </p:cNvPr>
              <p:cNvSpPr txBox="1"/>
              <p:nvPr/>
            </p:nvSpPr>
            <p:spPr>
              <a:xfrm>
                <a:off x="3157325" y="3784864"/>
                <a:ext cx="5933291" cy="8730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﻿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+</m:t>
                          </m:r>
                          <m:acc>
                            <m:accPr>
                              <m:chr m:val="̂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+</m:t>
                          </m:r>
                          <m:acc>
                            <m:accPr>
                              <m:chr m:val="̂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  <a:p>
                <a:endParaRPr lang="fr-FR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B008C02-E94C-4A4F-9208-6B40689D4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325" y="3784864"/>
                <a:ext cx="5933291" cy="873060"/>
              </a:xfrm>
              <a:prstGeom prst="rect">
                <a:avLst/>
              </a:prstGeom>
              <a:blipFill>
                <a:blip r:embed="rId21"/>
                <a:stretch>
                  <a:fillRect l="-855" t="-43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A9C89D92-20D2-C24A-83A1-8AEC499D5923}"/>
              </a:ext>
            </a:extLst>
          </p:cNvPr>
          <p:cNvSpPr txBox="1"/>
          <p:nvPr/>
        </p:nvSpPr>
        <p:spPr>
          <a:xfrm>
            <a:off x="8654142" y="4603000"/>
            <a:ext cx="417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608258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ss, outdoor, sky, field&#10;&#10;Description automatically generated">
            <a:extLst>
              <a:ext uri="{FF2B5EF4-FFF2-40B4-BE49-F238E27FC236}">
                <a16:creationId xmlns:a16="http://schemas.microsoft.com/office/drawing/2014/main" id="{A6682D01-3D64-FA4F-8BB6-D34A03AE1C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014"/>
          <a:stretch/>
        </p:blipFill>
        <p:spPr>
          <a:xfrm>
            <a:off x="402720" y="2017827"/>
            <a:ext cx="1969866" cy="1107845"/>
          </a:xfrm>
          <a:prstGeom prst="rect">
            <a:avLst/>
          </a:prstGeom>
          <a:solidFill>
            <a:schemeClr val="tx1"/>
          </a:solidFill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D1390E2-8E6F-FD41-86C1-B5BE8AC1BE3D}"/>
              </a:ext>
            </a:extLst>
          </p:cNvPr>
          <p:cNvGrpSpPr/>
          <p:nvPr/>
        </p:nvGrpSpPr>
        <p:grpSpPr>
          <a:xfrm>
            <a:off x="410148" y="1993129"/>
            <a:ext cx="786442" cy="998722"/>
            <a:chOff x="2262980" y="723984"/>
            <a:chExt cx="1491677" cy="1919202"/>
          </a:xfrm>
        </p:grpSpPr>
        <p:pic>
          <p:nvPicPr>
            <p:cNvPr id="24" name="Graphic 23" descr="Confused person with solid fill">
              <a:extLst>
                <a:ext uri="{FF2B5EF4-FFF2-40B4-BE49-F238E27FC236}">
                  <a16:creationId xmlns:a16="http://schemas.microsoft.com/office/drawing/2014/main" id="{EC8CD32D-20B8-654D-8B4B-220965BCA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13239" y="1501768"/>
              <a:ext cx="1141418" cy="1141418"/>
            </a:xfrm>
            <a:prstGeom prst="rect">
              <a:avLst/>
            </a:prstGeom>
          </p:spPr>
        </p:pic>
        <p:pic>
          <p:nvPicPr>
            <p:cNvPr id="26" name="Picture 25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158EFBBC-7FEA-BE46-88F3-4D3706555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30010" y="1365591"/>
              <a:ext cx="587496" cy="440622"/>
            </a:xfrm>
            <a:prstGeom prst="rect">
              <a:avLst/>
            </a:prstGeom>
          </p:spPr>
        </p:pic>
        <p:pic>
          <p:nvPicPr>
            <p:cNvPr id="32" name="Graphic 31" descr="Thought bubble outline">
              <a:extLst>
                <a:ext uri="{FF2B5EF4-FFF2-40B4-BE49-F238E27FC236}">
                  <a16:creationId xmlns:a16="http://schemas.microsoft.com/office/drawing/2014/main" id="{4C9ADA18-4C87-B947-A40F-69773B1C1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2262980" y="723984"/>
              <a:ext cx="790542" cy="1049971"/>
            </a:xfrm>
            <a:prstGeom prst="rect">
              <a:avLst/>
            </a:prstGeom>
          </p:spPr>
        </p:pic>
        <p:pic>
          <p:nvPicPr>
            <p:cNvPr id="33" name="Graphic 32" descr="Question mark with solid fill">
              <a:extLst>
                <a:ext uri="{FF2B5EF4-FFF2-40B4-BE49-F238E27FC236}">
                  <a16:creationId xmlns:a16="http://schemas.microsoft.com/office/drawing/2014/main" id="{EFD6C66A-5996-E24C-BA83-4D08FC98F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436048" y="936889"/>
              <a:ext cx="415802" cy="415802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B6419CB-92B9-2B42-BFE8-98CAD1D96659}"/>
              </a:ext>
            </a:extLst>
          </p:cNvPr>
          <p:cNvGrpSpPr/>
          <p:nvPr/>
        </p:nvGrpSpPr>
        <p:grpSpPr>
          <a:xfrm>
            <a:off x="1147004" y="1702962"/>
            <a:ext cx="656658" cy="795420"/>
            <a:chOff x="4096578" y="345117"/>
            <a:chExt cx="1542273" cy="2122888"/>
          </a:xfrm>
        </p:grpSpPr>
        <p:pic>
          <p:nvPicPr>
            <p:cNvPr id="21" name="Graphic 20" descr="Woman Shrugging with solid fill">
              <a:extLst>
                <a:ext uri="{FF2B5EF4-FFF2-40B4-BE49-F238E27FC236}">
                  <a16:creationId xmlns:a16="http://schemas.microsoft.com/office/drawing/2014/main" id="{3A9EC68C-BFF2-F747-9242-CA0630663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350909" y="1180063"/>
              <a:ext cx="1287942" cy="1287942"/>
            </a:xfrm>
            <a:prstGeom prst="rect">
              <a:avLst/>
            </a:prstGeom>
          </p:spPr>
        </p:pic>
        <p:pic>
          <p:nvPicPr>
            <p:cNvPr id="20" name="Picture 19" descr="A picture containing person, dark, staring&#10;&#10;Description automatically generated">
              <a:extLst>
                <a:ext uri="{FF2B5EF4-FFF2-40B4-BE49-F238E27FC236}">
                  <a16:creationId xmlns:a16="http://schemas.microsoft.com/office/drawing/2014/main" id="{D318F570-569F-F445-BA5C-BCE3CA163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13217" y="1108806"/>
              <a:ext cx="758507" cy="568880"/>
            </a:xfrm>
            <a:prstGeom prst="rect">
              <a:avLst/>
            </a:prstGeom>
          </p:spPr>
        </p:pic>
        <p:pic>
          <p:nvPicPr>
            <p:cNvPr id="36" name="Graphic 35" descr="Thought bubble outline">
              <a:extLst>
                <a:ext uri="{FF2B5EF4-FFF2-40B4-BE49-F238E27FC236}">
                  <a16:creationId xmlns:a16="http://schemas.microsoft.com/office/drawing/2014/main" id="{427FE71E-5A7B-2C44-888C-05FC4C6F2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4096578" y="345117"/>
              <a:ext cx="790542" cy="1049971"/>
            </a:xfrm>
            <a:prstGeom prst="rect">
              <a:avLst/>
            </a:prstGeom>
          </p:spPr>
        </p:pic>
        <p:pic>
          <p:nvPicPr>
            <p:cNvPr id="37" name="Graphic 36" descr="Question mark with solid fill">
              <a:extLst>
                <a:ext uri="{FF2B5EF4-FFF2-40B4-BE49-F238E27FC236}">
                  <a16:creationId xmlns:a16="http://schemas.microsoft.com/office/drawing/2014/main" id="{3E7A3398-0E1C-7E4F-A5BB-3556058A1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297415" y="531718"/>
              <a:ext cx="415802" cy="415802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4A00EAA-2779-5246-BDBC-F9B0F353F105}"/>
              </a:ext>
            </a:extLst>
          </p:cNvPr>
          <p:cNvGrpSpPr/>
          <p:nvPr/>
        </p:nvGrpSpPr>
        <p:grpSpPr>
          <a:xfrm>
            <a:off x="1136632" y="2536706"/>
            <a:ext cx="782241" cy="549928"/>
            <a:chOff x="3209491" y="2308939"/>
            <a:chExt cx="1439654" cy="1205769"/>
          </a:xfrm>
        </p:grpSpPr>
        <p:pic>
          <p:nvPicPr>
            <p:cNvPr id="27" name="Graphic 26" descr="Confused person with solid fill">
              <a:extLst>
                <a:ext uri="{FF2B5EF4-FFF2-40B4-BE49-F238E27FC236}">
                  <a16:creationId xmlns:a16="http://schemas.microsoft.com/office/drawing/2014/main" id="{F77E734D-72AE-5449-AE16-D14276820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209491" y="2373290"/>
              <a:ext cx="1141418" cy="1141418"/>
            </a:xfrm>
            <a:prstGeom prst="rect">
              <a:avLst/>
            </a:prstGeom>
          </p:spPr>
        </p:pic>
        <p:pic>
          <p:nvPicPr>
            <p:cNvPr id="30" name="Picture 29" descr="A person with a beard&#10;&#10;Description automatically generated with low confidence">
              <a:extLst>
                <a:ext uri="{FF2B5EF4-FFF2-40B4-BE49-F238E27FC236}">
                  <a16:creationId xmlns:a16="http://schemas.microsoft.com/office/drawing/2014/main" id="{5372C61A-AA34-424B-A7F6-4AE3814F3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507727" y="2308939"/>
              <a:ext cx="522301" cy="391726"/>
            </a:xfrm>
            <a:prstGeom prst="rect">
              <a:avLst/>
            </a:prstGeom>
          </p:spPr>
        </p:pic>
        <p:pic>
          <p:nvPicPr>
            <p:cNvPr id="38" name="Graphic 37" descr="Thought bubble outline">
              <a:extLst>
                <a:ext uri="{FF2B5EF4-FFF2-40B4-BE49-F238E27FC236}">
                  <a16:creationId xmlns:a16="http://schemas.microsoft.com/office/drawing/2014/main" id="{CC75F90F-0F45-0B4B-9895-96CE7CC65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V="1">
              <a:off x="4005636" y="2464737"/>
              <a:ext cx="643509" cy="1049971"/>
            </a:xfrm>
            <a:prstGeom prst="rect">
              <a:avLst/>
            </a:prstGeom>
          </p:spPr>
        </p:pic>
        <p:pic>
          <p:nvPicPr>
            <p:cNvPr id="39" name="Graphic 38" descr="Question mark with solid fill">
              <a:extLst>
                <a:ext uri="{FF2B5EF4-FFF2-40B4-BE49-F238E27FC236}">
                  <a16:creationId xmlns:a16="http://schemas.microsoft.com/office/drawing/2014/main" id="{3AE63A40-9CC9-6847-B62F-E313798C6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096578" y="2943999"/>
              <a:ext cx="415802" cy="415802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D520D49-C64E-FD42-8C10-503AB42A5A24}"/>
              </a:ext>
            </a:extLst>
          </p:cNvPr>
          <p:cNvGrpSpPr/>
          <p:nvPr/>
        </p:nvGrpSpPr>
        <p:grpSpPr>
          <a:xfrm>
            <a:off x="724670" y="1528255"/>
            <a:ext cx="713017" cy="921320"/>
            <a:chOff x="3272560" y="387446"/>
            <a:chExt cx="1483981" cy="2071649"/>
          </a:xfrm>
        </p:grpSpPr>
        <p:pic>
          <p:nvPicPr>
            <p:cNvPr id="25" name="Graphic 24" descr="Woman Shrugging with solid fill">
              <a:extLst>
                <a:ext uri="{FF2B5EF4-FFF2-40B4-BE49-F238E27FC236}">
                  <a16:creationId xmlns:a16="http://schemas.microsoft.com/office/drawing/2014/main" id="{8FF5D9D3-8643-AD45-96DF-EE53A5D2C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468599" y="1171153"/>
              <a:ext cx="1287942" cy="1287942"/>
            </a:xfrm>
            <a:prstGeom prst="rect">
              <a:avLst/>
            </a:prstGeom>
          </p:spPr>
        </p:pic>
        <p:pic>
          <p:nvPicPr>
            <p:cNvPr id="22" name="Picture 21" descr="A picture containing person, indoor, dark&#10;&#10;Description automatically generated">
              <a:extLst>
                <a:ext uri="{FF2B5EF4-FFF2-40B4-BE49-F238E27FC236}">
                  <a16:creationId xmlns:a16="http://schemas.microsoft.com/office/drawing/2014/main" id="{85043FC8-4D02-604D-A0CF-9D9F0C8E4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773718" y="1131587"/>
              <a:ext cx="589240" cy="440622"/>
            </a:xfrm>
            <a:prstGeom prst="rect">
              <a:avLst/>
            </a:prstGeom>
          </p:spPr>
        </p:pic>
        <p:pic>
          <p:nvPicPr>
            <p:cNvPr id="40" name="Graphic 39" descr="Thought bubble outline">
              <a:extLst>
                <a:ext uri="{FF2B5EF4-FFF2-40B4-BE49-F238E27FC236}">
                  <a16:creationId xmlns:a16="http://schemas.microsoft.com/office/drawing/2014/main" id="{9BB5868C-A93F-D940-ABBE-C1D3617CE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3272560" y="387446"/>
              <a:ext cx="790542" cy="1049971"/>
            </a:xfrm>
            <a:prstGeom prst="rect">
              <a:avLst/>
            </a:prstGeom>
          </p:spPr>
        </p:pic>
        <p:pic>
          <p:nvPicPr>
            <p:cNvPr id="41" name="Graphic 40" descr="Question mark with solid fill">
              <a:extLst>
                <a:ext uri="{FF2B5EF4-FFF2-40B4-BE49-F238E27FC236}">
                  <a16:creationId xmlns:a16="http://schemas.microsoft.com/office/drawing/2014/main" id="{05A059EC-8338-0849-8E25-8368612C0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03336" y="622027"/>
              <a:ext cx="415802" cy="415802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9EBB127-B708-9C4E-8D5D-012716BDE103}"/>
              </a:ext>
            </a:extLst>
          </p:cNvPr>
          <p:cNvGrpSpPr/>
          <p:nvPr/>
        </p:nvGrpSpPr>
        <p:grpSpPr>
          <a:xfrm>
            <a:off x="1763536" y="1971336"/>
            <a:ext cx="643154" cy="1057557"/>
            <a:chOff x="5077422" y="1242960"/>
            <a:chExt cx="1447418" cy="2019180"/>
          </a:xfrm>
        </p:grpSpPr>
        <p:pic>
          <p:nvPicPr>
            <p:cNvPr id="6" name="Graphic 5" descr="Confused person with solid fill">
              <a:extLst>
                <a:ext uri="{FF2B5EF4-FFF2-40B4-BE49-F238E27FC236}">
                  <a16:creationId xmlns:a16="http://schemas.microsoft.com/office/drawing/2014/main" id="{BCDAE76B-9448-3544-83B1-5AAB710825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 t="22127"/>
            <a:stretch/>
          </p:blipFill>
          <p:spPr>
            <a:xfrm>
              <a:off x="5077422" y="2373289"/>
              <a:ext cx="1141418" cy="888851"/>
            </a:xfrm>
            <a:prstGeom prst="rect">
              <a:avLst/>
            </a:prstGeom>
          </p:spPr>
        </p:pic>
        <p:pic>
          <p:nvPicPr>
            <p:cNvPr id="28" name="Picture 27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7F2D976F-4EE1-4345-BA1C-4AD0FE6344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rcRect l="21809"/>
            <a:stretch/>
          </p:blipFill>
          <p:spPr>
            <a:xfrm>
              <a:off x="5427523" y="1960509"/>
              <a:ext cx="501322" cy="480866"/>
            </a:xfrm>
            <a:prstGeom prst="rect">
              <a:avLst/>
            </a:prstGeom>
          </p:spPr>
        </p:pic>
        <p:pic>
          <p:nvPicPr>
            <p:cNvPr id="42" name="Graphic 41" descr="Thought bubble outline">
              <a:extLst>
                <a:ext uri="{FF2B5EF4-FFF2-40B4-BE49-F238E27FC236}">
                  <a16:creationId xmlns:a16="http://schemas.microsoft.com/office/drawing/2014/main" id="{663D9C53-2091-6147-9B5F-7CFB603FC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66333" y="1242960"/>
              <a:ext cx="758507" cy="1049971"/>
            </a:xfrm>
            <a:prstGeom prst="rect">
              <a:avLst/>
            </a:prstGeom>
          </p:spPr>
        </p:pic>
        <p:pic>
          <p:nvPicPr>
            <p:cNvPr id="43" name="Graphic 42" descr="Question mark with solid fill">
              <a:extLst>
                <a:ext uri="{FF2B5EF4-FFF2-40B4-BE49-F238E27FC236}">
                  <a16:creationId xmlns:a16="http://schemas.microsoft.com/office/drawing/2014/main" id="{93453D61-831E-484F-A735-E5FAAF610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937685" y="1437417"/>
              <a:ext cx="415802" cy="415802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02248A2-AB37-9346-81FE-698F7B65C7F2}"/>
              </a:ext>
            </a:extLst>
          </p:cNvPr>
          <p:cNvSpPr txBox="1"/>
          <p:nvPr/>
        </p:nvSpPr>
        <p:spPr>
          <a:xfrm>
            <a:off x="2528502" y="2121320"/>
            <a:ext cx="1166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How? When? For what?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F956B3E-F233-FB40-BA27-D4013C7D4205}"/>
              </a:ext>
            </a:extLst>
          </p:cNvPr>
          <p:cNvGrpSpPr/>
          <p:nvPr/>
        </p:nvGrpSpPr>
        <p:grpSpPr>
          <a:xfrm>
            <a:off x="1676543" y="1769467"/>
            <a:ext cx="614202" cy="647387"/>
            <a:chOff x="5809458" y="497517"/>
            <a:chExt cx="1866925" cy="1931881"/>
          </a:xfrm>
        </p:grpSpPr>
        <p:pic>
          <p:nvPicPr>
            <p:cNvPr id="34" name="Picture 3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D18714F-427A-2D42-A800-78851376D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 rot="1433801" flipH="1">
              <a:off x="6822949" y="997041"/>
              <a:ext cx="853434" cy="908483"/>
            </a:xfrm>
            <a:prstGeom prst="rect">
              <a:avLst/>
            </a:prstGeom>
          </p:spPr>
        </p:pic>
        <p:pic>
          <p:nvPicPr>
            <p:cNvPr id="35" name="Graphic 34" descr="Run with solid fill">
              <a:extLst>
                <a:ext uri="{FF2B5EF4-FFF2-40B4-BE49-F238E27FC236}">
                  <a16:creationId xmlns:a16="http://schemas.microsoft.com/office/drawing/2014/main" id="{7832184A-4C77-BE49-BD29-7CD1E953EB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 t="20291"/>
            <a:stretch/>
          </p:blipFill>
          <p:spPr>
            <a:xfrm>
              <a:off x="5840741" y="1516546"/>
              <a:ext cx="1145225" cy="912852"/>
            </a:xfrm>
            <a:prstGeom prst="rect">
              <a:avLst/>
            </a:prstGeom>
          </p:spPr>
        </p:pic>
        <p:pic>
          <p:nvPicPr>
            <p:cNvPr id="44" name="Graphic 43" descr="Thought bubble outline">
              <a:extLst>
                <a:ext uri="{FF2B5EF4-FFF2-40B4-BE49-F238E27FC236}">
                  <a16:creationId xmlns:a16="http://schemas.microsoft.com/office/drawing/2014/main" id="{9055F427-E774-744F-83A9-7C5BDC422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5809458" y="497517"/>
              <a:ext cx="790542" cy="1049971"/>
            </a:xfrm>
            <a:prstGeom prst="rect">
              <a:avLst/>
            </a:prstGeom>
          </p:spPr>
        </p:pic>
        <p:pic>
          <p:nvPicPr>
            <p:cNvPr id="45" name="Graphic 44" descr="Question mark with solid fill">
              <a:extLst>
                <a:ext uri="{FF2B5EF4-FFF2-40B4-BE49-F238E27FC236}">
                  <a16:creationId xmlns:a16="http://schemas.microsoft.com/office/drawing/2014/main" id="{645B6CEF-51A8-9144-9061-76C6254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010295" y="684118"/>
              <a:ext cx="415802" cy="415802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38622D4D-E18C-AF4C-BFB2-5047C730DD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 l="28265"/>
            <a:stretch/>
          </p:blipFill>
          <p:spPr>
            <a:xfrm rot="1177692">
              <a:off x="6470196" y="1191847"/>
              <a:ext cx="410649" cy="429342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B0C8EA3B-29A8-9B45-B167-9831D2B231C6}"/>
              </a:ext>
            </a:extLst>
          </p:cNvPr>
          <p:cNvSpPr txBox="1"/>
          <p:nvPr/>
        </p:nvSpPr>
        <p:spPr>
          <a:xfrm>
            <a:off x="2372586" y="703869"/>
            <a:ext cx="2091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Verbal hypothesis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F984CA-4AA1-904F-BB4E-69C5187F365E}"/>
              </a:ext>
            </a:extLst>
          </p:cNvPr>
          <p:cNvSpPr txBox="1"/>
          <p:nvPr/>
        </p:nvSpPr>
        <p:spPr>
          <a:xfrm>
            <a:off x="5059353" y="725510"/>
            <a:ext cx="196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Collection of data</a:t>
            </a: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9A8CEBC-53F7-1246-9E62-823F2F72E273}"/>
              </a:ext>
            </a:extLst>
          </p:cNvPr>
          <p:cNvSpPr/>
          <p:nvPr/>
        </p:nvSpPr>
        <p:spPr>
          <a:xfrm rot="17054415">
            <a:off x="1315983" y="1119399"/>
            <a:ext cx="1963383" cy="1560536"/>
          </a:xfrm>
          <a:prstGeom prst="arc">
            <a:avLst>
              <a:gd name="adj1" fmla="val 16200000"/>
              <a:gd name="adj2" fmla="val 21052121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F659C7-7E64-3A45-A232-C268855C1475}"/>
              </a:ext>
            </a:extLst>
          </p:cNvPr>
          <p:cNvCxnSpPr/>
          <p:nvPr/>
        </p:nvCxnSpPr>
        <p:spPr>
          <a:xfrm>
            <a:off x="4167893" y="910515"/>
            <a:ext cx="915308" cy="0"/>
          </a:xfrm>
          <a:prstGeom prst="line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Google Shape;63;p14">
            <a:extLst>
              <a:ext uri="{FF2B5EF4-FFF2-40B4-BE49-F238E27FC236}">
                <a16:creationId xmlns:a16="http://schemas.microsoft.com/office/drawing/2014/main" id="{669A1D97-EA91-C548-BA40-EB36BDED5A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6244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Understanding nature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6111E2-1B66-5540-BCED-A3E5DA8EB7A0}"/>
              </a:ext>
            </a:extLst>
          </p:cNvPr>
          <p:cNvSpPr txBox="1"/>
          <p:nvPr/>
        </p:nvSpPr>
        <p:spPr>
          <a:xfrm>
            <a:off x="8654143" y="4603000"/>
            <a:ext cx="315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905378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6CF3BB-3EA5-1546-9906-0C715A007C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93" t="13890" r="393" b="11708"/>
          <a:stretch/>
        </p:blipFill>
        <p:spPr>
          <a:xfrm>
            <a:off x="-73572" y="0"/>
            <a:ext cx="9217572" cy="5143500"/>
          </a:xfrm>
          <a:prstGeom prst="rect">
            <a:avLst/>
          </a:prstGeom>
        </p:spPr>
      </p:pic>
      <p:sp>
        <p:nvSpPr>
          <p:cNvPr id="6" name="Google Shape;54;p13">
            <a:extLst>
              <a:ext uri="{FF2B5EF4-FFF2-40B4-BE49-F238E27FC236}">
                <a16:creationId xmlns:a16="http://schemas.microsoft.com/office/drawing/2014/main" id="{BEDC3533-0B52-8D41-A376-2D0862FEF26E}"/>
              </a:ext>
            </a:extLst>
          </p:cNvPr>
          <p:cNvSpPr txBox="1">
            <a:spLocks/>
          </p:cNvSpPr>
          <p:nvPr/>
        </p:nvSpPr>
        <p:spPr>
          <a:xfrm>
            <a:off x="6411309" y="326897"/>
            <a:ext cx="2273845" cy="15600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15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 dirty="0">
                <a:solidFill>
                  <a:schemeClr val="bg1"/>
                </a:solidFill>
              </a:rPr>
              <a:t>Thank you ! 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 dirty="0">
                <a:solidFill>
                  <a:schemeClr val="bg1"/>
                </a:solidFill>
              </a:rPr>
              <a:t>@</a:t>
            </a:r>
            <a:r>
              <a:rPr lang="en-GB" sz="2400" dirty="0" err="1">
                <a:solidFill>
                  <a:schemeClr val="bg1"/>
                </a:solidFill>
              </a:rPr>
              <a:t>lili_buche</a:t>
            </a:r>
            <a:endParaRPr lang="en-GB" sz="2400" dirty="0">
              <a:solidFill>
                <a:schemeClr val="bg1"/>
              </a:solidFill>
            </a:endParaRPr>
          </a:p>
          <a:p>
            <a:pPr algn="ctr"/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F40234-94D9-BF4A-9FA0-BC039A801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000" y="1152000"/>
            <a:ext cx="252000" cy="252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BAD259-4ADC-4C44-B492-5BD69CB3DAFE}"/>
              </a:ext>
            </a:extLst>
          </p:cNvPr>
          <p:cNvSpPr txBox="1"/>
          <p:nvPr/>
        </p:nvSpPr>
        <p:spPr>
          <a:xfrm>
            <a:off x="563336" y="604548"/>
            <a:ext cx="48795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Take</a:t>
            </a:r>
            <a:r>
              <a:rPr lang="fr-FR" dirty="0">
                <a:solidFill>
                  <a:schemeClr val="bg1"/>
                </a:solidFill>
              </a:rPr>
              <a:t> Home message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Do not </a:t>
            </a:r>
            <a:r>
              <a:rPr lang="fr-FR" dirty="0" err="1">
                <a:solidFill>
                  <a:schemeClr val="bg1"/>
                </a:solidFill>
              </a:rPr>
              <a:t>be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scared</a:t>
            </a:r>
            <a:r>
              <a:rPr lang="fr-FR" dirty="0">
                <a:solidFill>
                  <a:schemeClr val="bg1"/>
                </a:solidFill>
              </a:rPr>
              <a:t> of </a:t>
            </a:r>
            <a:r>
              <a:rPr lang="fr-FR" dirty="0" err="1">
                <a:solidFill>
                  <a:schemeClr val="bg1"/>
                </a:solidFill>
              </a:rPr>
              <a:t>complexity</a:t>
            </a:r>
            <a:r>
              <a:rPr lang="fr-FR" dirty="0">
                <a:solidFill>
                  <a:schemeClr val="bg1"/>
                </a:solidFill>
              </a:rPr>
              <a:t> !  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7241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04D5917-600E-B64C-A718-26A65AFBD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851651"/>
              </p:ext>
            </p:extLst>
          </p:nvPr>
        </p:nvGraphicFramePr>
        <p:xfrm>
          <a:off x="122905" y="186813"/>
          <a:ext cx="8898190" cy="4461972"/>
        </p:xfrm>
        <a:graphic>
          <a:graphicData uri="http://schemas.openxmlformats.org/drawingml/2006/table">
            <a:tbl>
              <a:tblPr/>
              <a:tblGrid>
                <a:gridCol w="481649">
                  <a:extLst>
                    <a:ext uri="{9D8B030D-6E8A-4147-A177-3AD203B41FA5}">
                      <a16:colId xmlns:a16="http://schemas.microsoft.com/office/drawing/2014/main" val="1058488920"/>
                    </a:ext>
                  </a:extLst>
                </a:gridCol>
                <a:gridCol w="2060691">
                  <a:extLst>
                    <a:ext uri="{9D8B030D-6E8A-4147-A177-3AD203B41FA5}">
                      <a16:colId xmlns:a16="http://schemas.microsoft.com/office/drawing/2014/main" val="4250094085"/>
                    </a:ext>
                  </a:extLst>
                </a:gridCol>
                <a:gridCol w="1271170">
                  <a:extLst>
                    <a:ext uri="{9D8B030D-6E8A-4147-A177-3AD203B41FA5}">
                      <a16:colId xmlns:a16="http://schemas.microsoft.com/office/drawing/2014/main" val="4283709974"/>
                    </a:ext>
                  </a:extLst>
                </a:gridCol>
                <a:gridCol w="1271170">
                  <a:extLst>
                    <a:ext uri="{9D8B030D-6E8A-4147-A177-3AD203B41FA5}">
                      <a16:colId xmlns:a16="http://schemas.microsoft.com/office/drawing/2014/main" val="1472715088"/>
                    </a:ext>
                  </a:extLst>
                </a:gridCol>
                <a:gridCol w="1271170">
                  <a:extLst>
                    <a:ext uri="{9D8B030D-6E8A-4147-A177-3AD203B41FA5}">
                      <a16:colId xmlns:a16="http://schemas.microsoft.com/office/drawing/2014/main" val="2477294333"/>
                    </a:ext>
                  </a:extLst>
                </a:gridCol>
                <a:gridCol w="1271170">
                  <a:extLst>
                    <a:ext uri="{9D8B030D-6E8A-4147-A177-3AD203B41FA5}">
                      <a16:colId xmlns:a16="http://schemas.microsoft.com/office/drawing/2014/main" val="4161629012"/>
                    </a:ext>
                  </a:extLst>
                </a:gridCol>
                <a:gridCol w="1271170">
                  <a:extLst>
                    <a:ext uri="{9D8B030D-6E8A-4147-A177-3AD203B41FA5}">
                      <a16:colId xmlns:a16="http://schemas.microsoft.com/office/drawing/2014/main" val="873901442"/>
                    </a:ext>
                  </a:extLst>
                </a:gridCol>
              </a:tblGrid>
              <a:tr h="116483">
                <a:tc>
                  <a:txBody>
                    <a:bodyPr/>
                    <a:lstStyle/>
                    <a:p>
                      <a:pPr algn="ctr" fontAlgn="b"/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species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family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code.plant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Native.sp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rareORabundant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4817483"/>
                  </a:ext>
                </a:extLst>
              </a:tr>
              <a:tr h="116483">
                <a:tc>
                  <a:txBody>
                    <a:bodyPr/>
                    <a:lstStyle/>
                    <a:p>
                      <a:pPr algn="ctr" fontAlgn="b"/>
                      <a:r>
                        <a:rPr lang="en-BE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Beta macrocarpa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Amaranthaceae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BEMA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Forb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Native Annual Forb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rare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221760"/>
                  </a:ext>
                </a:extLst>
              </a:tr>
              <a:tr h="173246">
                <a:tc>
                  <a:txBody>
                    <a:bodyPr/>
                    <a:lstStyle/>
                    <a:p>
                      <a:pPr algn="ctr" fontAlgn="b"/>
                      <a:r>
                        <a:rPr lang="en-BE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Chamaemelum </a:t>
                      </a:r>
                      <a:r>
                        <a:rPr lang="en-GB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fuscatum</a:t>
                      </a:r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Asteraceae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CHFU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Forb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Native Annual Forb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abundant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2722303"/>
                  </a:ext>
                </a:extLst>
              </a:tr>
              <a:tr h="116483">
                <a:tc>
                  <a:txBody>
                    <a:bodyPr/>
                    <a:lstStyle/>
                    <a:p>
                      <a:pPr algn="ctr" fontAlgn="b"/>
                      <a:r>
                        <a:rPr lang="en-BE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Chamaemelum </a:t>
                      </a:r>
                      <a:r>
                        <a:rPr lang="en-GB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mixtum</a:t>
                      </a:r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Asteraceae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CHMI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Forb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Native Annual Forb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rare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0002905"/>
                  </a:ext>
                </a:extLst>
              </a:tr>
              <a:tr h="116483">
                <a:tc>
                  <a:txBody>
                    <a:bodyPr/>
                    <a:lstStyle/>
                    <a:p>
                      <a:pPr algn="ctr" fontAlgn="b"/>
                      <a:r>
                        <a:rPr lang="en-BE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Centaurium </a:t>
                      </a:r>
                      <a:r>
                        <a:rPr lang="en-GB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tenuiflorum</a:t>
                      </a:r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Gentianaceae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CETE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Forb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Native Annual Forb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abundant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6357661"/>
                  </a:ext>
                </a:extLst>
              </a:tr>
              <a:tr h="116483">
                <a:tc>
                  <a:txBody>
                    <a:bodyPr/>
                    <a:lstStyle/>
                    <a:p>
                      <a:pPr algn="ctr" fontAlgn="b"/>
                      <a:r>
                        <a:rPr lang="en-BE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Coronopus squamatus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Brassicaceae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COSQ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Forb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Native Annual Forb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rare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9672415"/>
                  </a:ext>
                </a:extLst>
              </a:tr>
              <a:tr h="116483">
                <a:tc>
                  <a:txBody>
                    <a:bodyPr/>
                    <a:lstStyle/>
                    <a:p>
                      <a:pPr algn="ctr" fontAlgn="b"/>
                      <a:r>
                        <a:rPr lang="en-BE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Frankenia pulverulenta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Frankeniaceae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FRPU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Forb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Native Annual Forb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rare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2769074"/>
                  </a:ext>
                </a:extLst>
              </a:tr>
              <a:tr h="173246">
                <a:tc>
                  <a:txBody>
                    <a:bodyPr/>
                    <a:lstStyle/>
                    <a:p>
                      <a:pPr algn="ctr" fontAlgn="b"/>
                      <a:r>
                        <a:rPr lang="en-BE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Hordeum </a:t>
                      </a:r>
                      <a:r>
                        <a:rPr lang="en-GB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marinum</a:t>
                      </a:r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Poaceae</a:t>
                      </a:r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HOMA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Grass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Native Annual Grass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abundant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143032"/>
                  </a:ext>
                </a:extLst>
              </a:tr>
              <a:tr h="116483">
                <a:tc>
                  <a:txBody>
                    <a:bodyPr/>
                    <a:lstStyle/>
                    <a:p>
                      <a:pPr algn="ctr" fontAlgn="b"/>
                      <a:r>
                        <a:rPr lang="en-BE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Leontodon maroccanus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Asteraceae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LEMA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Forb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Native Annual Forb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abundant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359740"/>
                  </a:ext>
                </a:extLst>
              </a:tr>
              <a:tr h="173246">
                <a:tc>
                  <a:txBody>
                    <a:bodyPr/>
                    <a:lstStyle/>
                    <a:p>
                      <a:pPr algn="ctr" fontAlgn="b"/>
                      <a:r>
                        <a:rPr lang="en-BE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Lythrum</a:t>
                      </a:r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tribracteatum</a:t>
                      </a:r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Lythraceae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LYTR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Forb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Native Annual Forb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rare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3311658"/>
                  </a:ext>
                </a:extLst>
              </a:tr>
              <a:tr h="116483">
                <a:tc>
                  <a:txBody>
                    <a:bodyPr/>
                    <a:lstStyle/>
                    <a:p>
                      <a:pPr algn="ctr" fontAlgn="b"/>
                      <a:r>
                        <a:rPr lang="en-BE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Melilotus elengans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Fabaceae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MEEL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Forb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Native Annual Forb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rare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293886"/>
                  </a:ext>
                </a:extLst>
              </a:tr>
              <a:tr h="116483">
                <a:tc>
                  <a:txBody>
                    <a:bodyPr/>
                    <a:lstStyle/>
                    <a:p>
                      <a:pPr algn="ctr" fontAlgn="b"/>
                      <a:r>
                        <a:rPr lang="en-BE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Melilotus sulcatus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Fabaceae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MESU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Forb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Native Annual Forb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rare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004559"/>
                  </a:ext>
                </a:extLst>
              </a:tr>
              <a:tr h="116483">
                <a:tc>
                  <a:txBody>
                    <a:bodyPr/>
                    <a:lstStyle/>
                    <a:p>
                      <a:pPr algn="ctr" fontAlgn="b"/>
                      <a:r>
                        <a:rPr lang="en-BE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Plantago coronopus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Plantaginaceae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PLCO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Forb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Native Annual Forb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rare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3256099"/>
                  </a:ext>
                </a:extLst>
              </a:tr>
              <a:tr h="173246">
                <a:tc>
                  <a:txBody>
                    <a:bodyPr/>
                    <a:lstStyle/>
                    <a:p>
                      <a:pPr algn="ctr" fontAlgn="b"/>
                      <a:r>
                        <a:rPr lang="en-BE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Polypogon monspeliensis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Poaceae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POMO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Grass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Native Annual Grass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rare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8752800"/>
                  </a:ext>
                </a:extLst>
              </a:tr>
              <a:tr h="173246">
                <a:tc>
                  <a:txBody>
                    <a:bodyPr/>
                    <a:lstStyle/>
                    <a:p>
                      <a:pPr algn="ctr" fontAlgn="b"/>
                      <a:r>
                        <a:rPr lang="en-BE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Polypogon martinus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Poaceae</a:t>
                      </a:r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POMA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Grass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Native Annual Grass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abundant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0925212"/>
                  </a:ext>
                </a:extLst>
              </a:tr>
              <a:tr h="116483">
                <a:tc>
                  <a:txBody>
                    <a:bodyPr/>
                    <a:lstStyle/>
                    <a:p>
                      <a:pPr algn="ctr" fontAlgn="b"/>
                      <a:r>
                        <a:rPr lang="en-BE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Pulicaria paludosa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Asteraceae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PUPA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Forb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Native Annual Forb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abundant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8477405"/>
                  </a:ext>
                </a:extLst>
              </a:tr>
              <a:tr h="173246">
                <a:tc>
                  <a:txBody>
                    <a:bodyPr/>
                    <a:lstStyle/>
                    <a:p>
                      <a:pPr algn="ctr" fontAlgn="b"/>
                      <a:r>
                        <a:rPr lang="en-BE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Parapholis incurva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Poaceae</a:t>
                      </a:r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PAIN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Grass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Native Annual Grass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abundant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3721367"/>
                  </a:ext>
                </a:extLst>
              </a:tr>
              <a:tr h="116483">
                <a:tc>
                  <a:txBody>
                    <a:bodyPr/>
                    <a:lstStyle/>
                    <a:p>
                      <a:pPr algn="ctr" fontAlgn="b"/>
                      <a:r>
                        <a:rPr lang="en-BE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Salsola soda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Amaranthaceae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SASO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Forb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Native Annual Forb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abundant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390289"/>
                  </a:ext>
                </a:extLst>
              </a:tr>
              <a:tr h="116483">
                <a:tc>
                  <a:txBody>
                    <a:bodyPr/>
                    <a:lstStyle/>
                    <a:p>
                      <a:pPr algn="ctr" fontAlgn="b"/>
                      <a:r>
                        <a:rPr lang="en-BE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Scorzonera laciniata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Asteraceae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SCLA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Forb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Native Annual Forb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rare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724538"/>
                  </a:ext>
                </a:extLst>
              </a:tr>
              <a:tr h="116483">
                <a:tc>
                  <a:txBody>
                    <a:bodyPr/>
                    <a:lstStyle/>
                    <a:p>
                      <a:pPr algn="ctr" fontAlgn="b"/>
                      <a:r>
                        <a:rPr lang="en-BE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Spergularia rubra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Caryophyllaceae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SPRU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Forb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Native Annual Forb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rare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7057142"/>
                  </a:ext>
                </a:extLst>
              </a:tr>
              <a:tr h="116483">
                <a:tc>
                  <a:txBody>
                    <a:bodyPr/>
                    <a:lstStyle/>
                    <a:p>
                      <a:pPr algn="ctr" fontAlgn="b"/>
                      <a:r>
                        <a:rPr lang="en-BE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Sonchus asper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Asteraceae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SOAS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Forb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Native Annual Forb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rare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6785645"/>
                  </a:ext>
                </a:extLst>
              </a:tr>
              <a:tr h="116483">
                <a:tc>
                  <a:txBody>
                    <a:bodyPr/>
                    <a:lstStyle/>
                    <a:p>
                      <a:pPr algn="ctr" fontAlgn="b"/>
                      <a:r>
                        <a:rPr lang="en-BE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Suaeda splendens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Amaranthaceae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SUSP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Forb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Native Annual Forb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rare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051621"/>
                  </a:ext>
                </a:extLst>
              </a:tr>
              <a:tr h="116483">
                <a:tc>
                  <a:txBody>
                    <a:bodyPr/>
                    <a:lstStyle/>
                    <a:p>
                      <a:pPr algn="ctr" fontAlgn="b"/>
                      <a:r>
                        <a:rPr lang="en-BE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Ranunculus peltatus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Ranunculuc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RAPE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Forb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Native Annual Forb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rare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0311431"/>
                  </a:ext>
                </a:extLst>
              </a:tr>
              <a:tr h="63070">
                <a:tc>
                  <a:txBody>
                    <a:bodyPr/>
                    <a:lstStyle/>
                    <a:p>
                      <a:pPr algn="ctr" fontAlgn="b"/>
                      <a:r>
                        <a:rPr lang="en-BE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Achicoria sp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Asteraceae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ACHI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Forb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rare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664597"/>
                  </a:ext>
                </a:extLst>
              </a:tr>
              <a:tr h="116483">
                <a:tc>
                  <a:txBody>
                    <a:bodyPr/>
                    <a:lstStyle/>
                    <a:p>
                      <a:pPr algn="ctr" fontAlgn="b"/>
                      <a:r>
                        <a:rPr lang="en-BE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Anagallis arvensis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Primulacea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ANAR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Forb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rare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0838291"/>
                  </a:ext>
                </a:extLst>
              </a:tr>
              <a:tr h="149261">
                <a:tc>
                  <a:txBody>
                    <a:bodyPr/>
                    <a:lstStyle/>
                    <a:p>
                      <a:pPr algn="ctr" fontAlgn="b"/>
                      <a:r>
                        <a:rPr lang="en-BE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Fabaceae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MEPO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Forb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rare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616433"/>
                  </a:ext>
                </a:extLst>
              </a:tr>
              <a:tr h="63070">
                <a:tc>
                  <a:txBody>
                    <a:bodyPr/>
                    <a:lstStyle/>
                    <a:p>
                      <a:pPr algn="ctr" fontAlgn="b"/>
                      <a:endParaRPr lang="en-B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Grass/ 21 Forb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abundant/ 17 rare</a:t>
                      </a:r>
                    </a:p>
                  </a:txBody>
                  <a:tcPr marL="2956" marR="2956" marT="295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0158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49240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sparsity approach: to chose or not to chose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2BF94E6-1383-D647-AFFF-1B50CD485B56}"/>
                  </a:ext>
                </a:extLst>
              </p:cNvPr>
              <p:cNvSpPr txBox="1"/>
              <p:nvPr/>
            </p:nvSpPr>
            <p:spPr>
              <a:xfrm>
                <a:off x="537169" y="1657012"/>
                <a:ext cx="4202997" cy="9147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﻿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𝑦𝑒𝑎𝑟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b>
                      </m:sSub>
                    </m:oMath>
                  </m:oMathPara>
                </a14:m>
                <a:endParaRPr lang="fr-F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𝑙𝑛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𝑦𝑒𝑎𝑟</m:t>
                            </m:r>
                          </m:sub>
                        </m:sSub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𝑦𝑒𝑎𝑟</m:t>
                        </m:r>
                      </m:sub>
                    </m:sSub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+</m:t>
                        </m:r>
                        <m:acc>
                          <m:accPr>
                            <m:chr m:val="̂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𝑦𝑒𝑎𝑟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          </m:t>
                    </m:r>
                  </m:oMath>
                </a14:m>
                <a:r>
                  <a:rPr lang="fr-FR" dirty="0"/>
                  <a:t> 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2BF94E6-1383-D647-AFFF-1B50CD485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69" y="1657012"/>
                <a:ext cx="4202997" cy="914738"/>
              </a:xfrm>
              <a:prstGeom prst="rect">
                <a:avLst/>
              </a:prstGeom>
              <a:blipFill>
                <a:blip r:embed="rId3"/>
                <a:stretch>
                  <a:fillRect l="-2108" t="-41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B8CC53-C6F9-5A4C-92DA-E266F425C704}"/>
                  </a:ext>
                </a:extLst>
              </p:cNvPr>
              <p:cNvSpPr txBox="1"/>
              <p:nvPr/>
            </p:nvSpPr>
            <p:spPr>
              <a:xfrm>
                <a:off x="463596" y="2336319"/>
                <a:ext cx="3689087" cy="597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﻿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𝑦𝑒𝑎𝑟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+</m:t>
                          </m:r>
                          <m:acc>
                            <m:accPr>
                              <m:chr m:val="̂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B8CC53-C6F9-5A4C-92DA-E266F425C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96" y="2336319"/>
                <a:ext cx="3689087" cy="597664"/>
              </a:xfrm>
              <a:prstGeom prst="rect">
                <a:avLst/>
              </a:prstGeom>
              <a:blipFill>
                <a:blip r:embed="rId4"/>
                <a:stretch>
                  <a:fillRect l="-2062" t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B25827-CBC7-5744-9C27-882FD913A49D}"/>
                  </a:ext>
                </a:extLst>
              </p:cNvPr>
              <p:cNvSpPr txBox="1"/>
              <p:nvPr/>
            </p:nvSpPr>
            <p:spPr>
              <a:xfrm>
                <a:off x="4550905" y="1789342"/>
                <a:ext cx="4055926" cy="8458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𝑒𝑙𝑒𝑚𝑒𝑛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𝑔𝑒𝑛𝑒𝑟𝑖𝑐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𝑒𝑙𝑒𝑚𝑒𝑛𝑡</m:t>
                      </m:r>
                    </m:oMath>
                  </m:oMathPara>
                </a14:m>
                <a:endParaRPr lang="fr-FR" b="0" dirty="0"/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𝑒𝑙𝑒𝑚𝑒𝑛𝑡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= </m:t>
                        </m:r>
                      </m:e>
                    </m:acc>
                  </m:oMath>
                </a14:m>
                <a:r>
                  <a:rPr lang="fr-FR" dirty="0" err="1"/>
                  <a:t>species-specific</a:t>
                </a:r>
                <a:r>
                  <a:rPr lang="fr-FR" dirty="0"/>
                  <a:t> </a:t>
                </a:r>
                <a:r>
                  <a:rPr lang="fr-FR" dirty="0" err="1"/>
                  <a:t>deviation</a:t>
                </a:r>
                <a:endParaRPr lang="fr-FR" dirty="0"/>
              </a:p>
              <a:p>
                <a:pPr algn="ctr"/>
                <a:endParaRPr lang="en-GB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B25827-CBC7-5744-9C27-882FD913A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905" y="1789342"/>
                <a:ext cx="4055926" cy="845809"/>
              </a:xfrm>
              <a:prstGeom prst="rect">
                <a:avLst/>
              </a:prstGeom>
              <a:blipFill>
                <a:blip r:embed="rId5"/>
                <a:stretch>
                  <a:fillRect t="-29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992BBAB-7C42-0E48-A0E9-5EBF8548CF5B}"/>
              </a:ext>
            </a:extLst>
          </p:cNvPr>
          <p:cNvSpPr txBox="1"/>
          <p:nvPr/>
        </p:nvSpPr>
        <p:spPr>
          <a:xfrm>
            <a:off x="372334" y="1154042"/>
            <a:ext cx="7721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﻿Identifying important species interactions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7DD42B-347E-2A4D-B0DD-B7EED68F8D13}"/>
              </a:ext>
            </a:extLst>
          </p:cNvPr>
          <p:cNvSpPr txBox="1"/>
          <p:nvPr/>
        </p:nvSpPr>
        <p:spPr>
          <a:xfrm>
            <a:off x="7421082" y="4850241"/>
            <a:ext cx="18121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effectLst/>
              </a:rPr>
              <a:t>Weiss-</a:t>
            </a:r>
            <a:r>
              <a:rPr lang="en-GB" sz="1100" dirty="0" err="1">
                <a:effectLst/>
              </a:rPr>
              <a:t>lehman</a:t>
            </a:r>
            <a:r>
              <a:rPr lang="en-GB" sz="1100" dirty="0">
                <a:effectLst/>
              </a:rPr>
              <a:t> &amp; al, </a:t>
            </a:r>
            <a:r>
              <a:rPr lang="en-GB" sz="1100" dirty="0"/>
              <a:t>2021</a:t>
            </a:r>
            <a:endParaRPr lang="en-GB" sz="1100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9DE273C-850C-304D-B8E3-E7F943054931}"/>
                  </a:ext>
                </a:extLst>
              </p:cNvPr>
              <p:cNvSpPr txBox="1"/>
              <p:nvPr/>
            </p:nvSpPr>
            <p:spPr>
              <a:xfrm>
                <a:off x="372334" y="2837718"/>
                <a:ext cx="5246588" cy="2140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Species interaction coefficients as linear combinations of the average interaction strength and species-specific deviation</a:t>
                </a:r>
              </a:p>
              <a:p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Alpha interspecific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𝑦𝑒𝑎𝑟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Beta interspecific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𝑦𝑒𝑎𝑟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Beta intraspecific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𝑦𝑒𝑎𝑟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9DE273C-850C-304D-B8E3-E7F943054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34" y="2837718"/>
                <a:ext cx="5246588" cy="2140586"/>
              </a:xfrm>
              <a:prstGeom prst="rect">
                <a:avLst/>
              </a:prstGeom>
              <a:blipFill>
                <a:blip r:embed="rId6"/>
                <a:stretch>
                  <a:fillRect l="-966" t="-1176" r="-966" b="-2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E40EF15-A226-DD47-AD18-B75DEDD652FC}"/>
              </a:ext>
            </a:extLst>
          </p:cNvPr>
          <p:cNvSpPr txBox="1"/>
          <p:nvPr/>
        </p:nvSpPr>
        <p:spPr>
          <a:xfrm>
            <a:off x="8654143" y="4603000"/>
            <a:ext cx="315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8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BF09004-F492-AD42-8535-430AA27FE21B}"/>
              </a:ext>
            </a:extLst>
          </p:cNvPr>
          <p:cNvSpPr/>
          <p:nvPr/>
        </p:nvSpPr>
        <p:spPr>
          <a:xfrm>
            <a:off x="4427495" y="2933983"/>
            <a:ext cx="3454400" cy="1592765"/>
          </a:xfrm>
          <a:custGeom>
            <a:avLst/>
            <a:gdLst>
              <a:gd name="connsiteX0" fmla="*/ 0 w 3454400"/>
              <a:gd name="connsiteY0" fmla="*/ 1558005 h 1592765"/>
              <a:gd name="connsiteX1" fmla="*/ 643466 w 3454400"/>
              <a:gd name="connsiteY1" fmla="*/ 1388672 h 1592765"/>
              <a:gd name="connsiteX2" fmla="*/ 1879600 w 3454400"/>
              <a:gd name="connsiteY2" fmla="*/ 138 h 1592765"/>
              <a:gd name="connsiteX3" fmla="*/ 3014133 w 3454400"/>
              <a:gd name="connsiteY3" fmla="*/ 1304005 h 1592765"/>
              <a:gd name="connsiteX4" fmla="*/ 3454400 w 3454400"/>
              <a:gd name="connsiteY4" fmla="*/ 1490272 h 1592765"/>
              <a:gd name="connsiteX5" fmla="*/ 3454400 w 3454400"/>
              <a:gd name="connsiteY5" fmla="*/ 1490272 h 1592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54400" h="1592765">
                <a:moveTo>
                  <a:pt x="0" y="1558005"/>
                </a:moveTo>
                <a:cubicBezTo>
                  <a:pt x="165099" y="1603160"/>
                  <a:pt x="330199" y="1648316"/>
                  <a:pt x="643466" y="1388672"/>
                </a:cubicBezTo>
                <a:cubicBezTo>
                  <a:pt x="956733" y="1129028"/>
                  <a:pt x="1484489" y="14249"/>
                  <a:pt x="1879600" y="138"/>
                </a:cubicBezTo>
                <a:cubicBezTo>
                  <a:pt x="2274711" y="-13973"/>
                  <a:pt x="2751666" y="1055649"/>
                  <a:pt x="3014133" y="1304005"/>
                </a:cubicBezTo>
                <a:cubicBezTo>
                  <a:pt x="3276600" y="1552361"/>
                  <a:pt x="3454400" y="1490272"/>
                  <a:pt x="3454400" y="1490272"/>
                </a:cubicBezTo>
                <a:lnTo>
                  <a:pt x="3454400" y="1490272"/>
                </a:lnTo>
              </a:path>
            </a:pathLst>
          </a:custGeom>
          <a:noFill/>
          <a:ln w="34925">
            <a:solidFill>
              <a:schemeClr val="accent6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DB233B8-B177-AE4D-8483-9B030DDB8491}"/>
                  </a:ext>
                </a:extLst>
              </p:cNvPr>
              <p:cNvSpPr txBox="1"/>
              <p:nvPr/>
            </p:nvSpPr>
            <p:spPr>
              <a:xfrm>
                <a:off x="5882140" y="2502390"/>
                <a:ext cx="1314146" cy="391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DB233B8-B177-AE4D-8483-9B030DDB8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140" y="2502390"/>
                <a:ext cx="1314146" cy="3912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eeform 18">
            <a:extLst>
              <a:ext uri="{FF2B5EF4-FFF2-40B4-BE49-F238E27FC236}">
                <a16:creationId xmlns:a16="http://schemas.microsoft.com/office/drawing/2014/main" id="{CF420C2D-8963-534B-A7B2-2007D93CBB66}"/>
              </a:ext>
            </a:extLst>
          </p:cNvPr>
          <p:cNvSpPr/>
          <p:nvPr/>
        </p:nvSpPr>
        <p:spPr>
          <a:xfrm>
            <a:off x="4211561" y="2983135"/>
            <a:ext cx="3454400" cy="1592765"/>
          </a:xfrm>
          <a:custGeom>
            <a:avLst/>
            <a:gdLst>
              <a:gd name="connsiteX0" fmla="*/ 0 w 3454400"/>
              <a:gd name="connsiteY0" fmla="*/ 1558005 h 1592765"/>
              <a:gd name="connsiteX1" fmla="*/ 643466 w 3454400"/>
              <a:gd name="connsiteY1" fmla="*/ 1388672 h 1592765"/>
              <a:gd name="connsiteX2" fmla="*/ 1879600 w 3454400"/>
              <a:gd name="connsiteY2" fmla="*/ 138 h 1592765"/>
              <a:gd name="connsiteX3" fmla="*/ 3014133 w 3454400"/>
              <a:gd name="connsiteY3" fmla="*/ 1304005 h 1592765"/>
              <a:gd name="connsiteX4" fmla="*/ 3454400 w 3454400"/>
              <a:gd name="connsiteY4" fmla="*/ 1490272 h 1592765"/>
              <a:gd name="connsiteX5" fmla="*/ 3454400 w 3454400"/>
              <a:gd name="connsiteY5" fmla="*/ 1490272 h 1592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54400" h="1592765">
                <a:moveTo>
                  <a:pt x="0" y="1558005"/>
                </a:moveTo>
                <a:cubicBezTo>
                  <a:pt x="165099" y="1603160"/>
                  <a:pt x="330199" y="1648316"/>
                  <a:pt x="643466" y="1388672"/>
                </a:cubicBezTo>
                <a:cubicBezTo>
                  <a:pt x="956733" y="1129028"/>
                  <a:pt x="1484489" y="14249"/>
                  <a:pt x="1879600" y="138"/>
                </a:cubicBezTo>
                <a:cubicBezTo>
                  <a:pt x="2274711" y="-13973"/>
                  <a:pt x="2751666" y="1055649"/>
                  <a:pt x="3014133" y="1304005"/>
                </a:cubicBezTo>
                <a:cubicBezTo>
                  <a:pt x="3276600" y="1552361"/>
                  <a:pt x="3454400" y="1490272"/>
                  <a:pt x="3454400" y="1490272"/>
                </a:cubicBezTo>
                <a:lnTo>
                  <a:pt x="3454400" y="1490272"/>
                </a:lnTo>
              </a:path>
            </a:pathLst>
          </a:custGeom>
          <a:noFill/>
          <a:ln w="349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D45E00"/>
              </a:solidFill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3A6C8823-0694-7A4E-9C70-FB0E3AAC80D8}"/>
              </a:ext>
            </a:extLst>
          </p:cNvPr>
          <p:cNvSpPr/>
          <p:nvPr/>
        </p:nvSpPr>
        <p:spPr>
          <a:xfrm>
            <a:off x="6923476" y="2882392"/>
            <a:ext cx="2153583" cy="1592765"/>
          </a:xfrm>
          <a:custGeom>
            <a:avLst/>
            <a:gdLst>
              <a:gd name="connsiteX0" fmla="*/ 0 w 3454400"/>
              <a:gd name="connsiteY0" fmla="*/ 1558005 h 1592765"/>
              <a:gd name="connsiteX1" fmla="*/ 643466 w 3454400"/>
              <a:gd name="connsiteY1" fmla="*/ 1388672 h 1592765"/>
              <a:gd name="connsiteX2" fmla="*/ 1879600 w 3454400"/>
              <a:gd name="connsiteY2" fmla="*/ 138 h 1592765"/>
              <a:gd name="connsiteX3" fmla="*/ 3014133 w 3454400"/>
              <a:gd name="connsiteY3" fmla="*/ 1304005 h 1592765"/>
              <a:gd name="connsiteX4" fmla="*/ 3454400 w 3454400"/>
              <a:gd name="connsiteY4" fmla="*/ 1490272 h 1592765"/>
              <a:gd name="connsiteX5" fmla="*/ 3454400 w 3454400"/>
              <a:gd name="connsiteY5" fmla="*/ 1490272 h 1592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54400" h="1592765">
                <a:moveTo>
                  <a:pt x="0" y="1558005"/>
                </a:moveTo>
                <a:cubicBezTo>
                  <a:pt x="165099" y="1603160"/>
                  <a:pt x="330199" y="1648316"/>
                  <a:pt x="643466" y="1388672"/>
                </a:cubicBezTo>
                <a:cubicBezTo>
                  <a:pt x="956733" y="1129028"/>
                  <a:pt x="1484489" y="14249"/>
                  <a:pt x="1879600" y="138"/>
                </a:cubicBezTo>
                <a:cubicBezTo>
                  <a:pt x="2274711" y="-13973"/>
                  <a:pt x="2751666" y="1055649"/>
                  <a:pt x="3014133" y="1304005"/>
                </a:cubicBezTo>
                <a:cubicBezTo>
                  <a:pt x="3276600" y="1552361"/>
                  <a:pt x="3454400" y="1490272"/>
                  <a:pt x="3454400" y="1490272"/>
                </a:cubicBezTo>
                <a:lnTo>
                  <a:pt x="3454400" y="1490272"/>
                </a:lnTo>
              </a:path>
            </a:pathLst>
          </a:custGeom>
          <a:noFill/>
          <a:ln w="349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E13FEB1-A794-7B4A-B85E-36E7E44C6F10}"/>
                  </a:ext>
                </a:extLst>
              </p:cNvPr>
              <p:cNvSpPr txBox="1"/>
              <p:nvPr/>
            </p:nvSpPr>
            <p:spPr>
              <a:xfrm>
                <a:off x="2813619" y="3646401"/>
                <a:ext cx="2364015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fr-FR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𝑦𝑒𝑎𝑟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fr-FR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fr-FR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fr-FR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0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E13FEB1-A794-7B4A-B85E-36E7E44C6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619" y="3646401"/>
                <a:ext cx="2364015" cy="391646"/>
              </a:xfrm>
              <a:prstGeom prst="rect">
                <a:avLst/>
              </a:prstGeom>
              <a:blipFill>
                <a:blip r:embed="rId8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80FA55F-75E1-C746-AEF2-A2B86422BD34}"/>
                  </a:ext>
                </a:extLst>
              </p:cNvPr>
              <p:cNvSpPr txBox="1"/>
              <p:nvPr/>
            </p:nvSpPr>
            <p:spPr>
              <a:xfrm>
                <a:off x="7054947" y="2517846"/>
                <a:ext cx="2222944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fr-FR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𝑦𝑒𝑎𝑟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fr-FR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fr-FR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fr-FR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fr-FR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fr-FR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80FA55F-75E1-C746-AEF2-A2B86422B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947" y="2517846"/>
                <a:ext cx="2222944" cy="391646"/>
              </a:xfrm>
              <a:prstGeom prst="rect">
                <a:avLst/>
              </a:prstGeom>
              <a:blipFill>
                <a:blip r:embed="rId9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32286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0B9CCCB0-762A-4C42-A969-43E4A0AFF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45270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GB" dirty="0"/>
              <a:t>Low complexity - class</a:t>
            </a:r>
          </a:p>
        </p:txBody>
      </p:sp>
      <p:graphicFrame>
        <p:nvGraphicFramePr>
          <p:cNvPr id="21" name="Table 4">
            <a:extLst>
              <a:ext uri="{FF2B5EF4-FFF2-40B4-BE49-F238E27FC236}">
                <a16:creationId xmlns:a16="http://schemas.microsoft.com/office/drawing/2014/main" id="{7564977D-3358-644F-9F25-A92D97CA4B28}"/>
              </a:ext>
            </a:extLst>
          </p:cNvPr>
          <p:cNvGraphicFramePr>
            <a:graphicFrameLocks noGrp="1"/>
          </p:cNvGraphicFramePr>
          <p:nvPr/>
        </p:nvGraphicFramePr>
        <p:xfrm>
          <a:off x="338183" y="817971"/>
          <a:ext cx="2196488" cy="33512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244">
                  <a:extLst>
                    <a:ext uri="{9D8B030D-6E8A-4147-A177-3AD203B41FA5}">
                      <a16:colId xmlns:a16="http://schemas.microsoft.com/office/drawing/2014/main" val="667070278"/>
                    </a:ext>
                  </a:extLst>
                </a:gridCol>
                <a:gridCol w="1098244">
                  <a:extLst>
                    <a:ext uri="{9D8B030D-6E8A-4147-A177-3AD203B41FA5}">
                      <a16:colId xmlns:a16="http://schemas.microsoft.com/office/drawing/2014/main" val="314339428"/>
                    </a:ext>
                  </a:extLst>
                </a:gridCol>
              </a:tblGrid>
              <a:tr h="591667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Focal</a:t>
                      </a:r>
                    </a:p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Grass or </a:t>
                      </a:r>
                    </a:p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Forb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31316"/>
                  </a:ext>
                </a:extLst>
              </a:tr>
              <a:tr h="544459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MESU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Forb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2562500"/>
                  </a:ext>
                </a:extLst>
              </a:tr>
              <a:tr h="738377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LEMA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Forb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160176"/>
                  </a:ext>
                </a:extLst>
              </a:tr>
              <a:tr h="738377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HOMA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Grass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684652"/>
                  </a:ext>
                </a:extLst>
              </a:tr>
              <a:tr h="738377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CHFU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Forb</a:t>
                      </a:r>
                    </a:p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5883100"/>
                  </a:ext>
                </a:extLst>
              </a:tr>
            </a:tbl>
          </a:graphicData>
        </a:graphic>
      </p:graphicFrame>
      <p:pic>
        <p:nvPicPr>
          <p:cNvPr id="38" name="Picture 37">
            <a:extLst>
              <a:ext uri="{FF2B5EF4-FFF2-40B4-BE49-F238E27FC236}">
                <a16:creationId xmlns:a16="http://schemas.microsoft.com/office/drawing/2014/main" id="{585ACFA1-2F14-E543-B2E6-EB2A5A969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550" y="1094400"/>
            <a:ext cx="6546450" cy="350758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526C1EE-B1B7-1649-B6BF-F1555A554955}"/>
              </a:ext>
            </a:extLst>
          </p:cNvPr>
          <p:cNvSpPr txBox="1"/>
          <p:nvPr/>
        </p:nvSpPr>
        <p:spPr>
          <a:xfrm>
            <a:off x="8654142" y="4603000"/>
            <a:ext cx="417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10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107B575-979F-A440-8653-C572823E5255}"/>
              </a:ext>
            </a:extLst>
          </p:cNvPr>
          <p:cNvSpPr txBox="1"/>
          <p:nvPr/>
        </p:nvSpPr>
        <p:spPr>
          <a:xfrm>
            <a:off x="7664086" y="1097463"/>
            <a:ext cx="50689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dirty="0"/>
              <a:t>HOIs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8353D33-BE46-464C-9486-D826FB13F0C7}"/>
              </a:ext>
            </a:extLst>
          </p:cNvPr>
          <p:cNvSpPr txBox="1"/>
          <p:nvPr/>
        </p:nvSpPr>
        <p:spPr>
          <a:xfrm>
            <a:off x="5472000" y="1093385"/>
            <a:ext cx="50689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dirty="0"/>
              <a:t>HOIs</a:t>
            </a:r>
          </a:p>
        </p:txBody>
      </p:sp>
    </p:spTree>
    <p:extLst>
      <p:ext uri="{BB962C8B-B14F-4D97-AF65-F5344CB8AC3E}">
        <p14:creationId xmlns:p14="http://schemas.microsoft.com/office/powerpoint/2010/main" val="34855117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4A836CC-F961-264A-B535-D96D7A3E9BB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97550" y="1095415"/>
            <a:ext cx="6546451" cy="350758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0B9CCCB0-762A-4C42-A969-43E4A0AFF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45270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GB" dirty="0"/>
              <a:t>Low complexity – abundance </a:t>
            </a:r>
          </a:p>
        </p:txBody>
      </p:sp>
      <p:graphicFrame>
        <p:nvGraphicFramePr>
          <p:cNvPr id="21" name="Table 4">
            <a:extLst>
              <a:ext uri="{FF2B5EF4-FFF2-40B4-BE49-F238E27FC236}">
                <a16:creationId xmlns:a16="http://schemas.microsoft.com/office/drawing/2014/main" id="{7564977D-3358-644F-9F25-A92D97CA4B28}"/>
              </a:ext>
            </a:extLst>
          </p:cNvPr>
          <p:cNvGraphicFramePr>
            <a:graphicFrameLocks noGrp="1"/>
          </p:cNvGraphicFramePr>
          <p:nvPr/>
        </p:nvGraphicFramePr>
        <p:xfrm>
          <a:off x="338183" y="817971"/>
          <a:ext cx="2196488" cy="33403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244">
                  <a:extLst>
                    <a:ext uri="{9D8B030D-6E8A-4147-A177-3AD203B41FA5}">
                      <a16:colId xmlns:a16="http://schemas.microsoft.com/office/drawing/2014/main" val="667070278"/>
                    </a:ext>
                  </a:extLst>
                </a:gridCol>
                <a:gridCol w="1098244">
                  <a:extLst>
                    <a:ext uri="{9D8B030D-6E8A-4147-A177-3AD203B41FA5}">
                      <a16:colId xmlns:a16="http://schemas.microsoft.com/office/drawing/2014/main" val="314339428"/>
                    </a:ext>
                  </a:extLst>
                </a:gridCol>
              </a:tblGrid>
              <a:tr h="589745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Focal</a:t>
                      </a:r>
                    </a:p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Abundant or rare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31316"/>
                  </a:ext>
                </a:extLst>
              </a:tr>
              <a:tr h="542691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MESU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 Abundant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2562500"/>
                  </a:ext>
                </a:extLst>
              </a:tr>
              <a:tr h="735979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LEMA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 Abundant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160176"/>
                  </a:ext>
                </a:extLst>
              </a:tr>
              <a:tr h="735979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HOMA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 Abundant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684652"/>
                  </a:ext>
                </a:extLst>
              </a:tr>
              <a:tr h="735979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CHFU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Rare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588310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AC76736-6956-D240-864C-E8FF1184AF32}"/>
              </a:ext>
            </a:extLst>
          </p:cNvPr>
          <p:cNvSpPr txBox="1"/>
          <p:nvPr/>
        </p:nvSpPr>
        <p:spPr>
          <a:xfrm>
            <a:off x="8654142" y="4603000"/>
            <a:ext cx="417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11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EBF05B-305E-5946-8FAF-B533CE55AB60}"/>
              </a:ext>
            </a:extLst>
          </p:cNvPr>
          <p:cNvSpPr txBox="1"/>
          <p:nvPr/>
        </p:nvSpPr>
        <p:spPr>
          <a:xfrm>
            <a:off x="7664086" y="1105176"/>
            <a:ext cx="50689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dirty="0"/>
              <a:t>HOIs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157053-CDE9-5741-BFA2-9D57FEEC3061}"/>
              </a:ext>
            </a:extLst>
          </p:cNvPr>
          <p:cNvSpPr txBox="1"/>
          <p:nvPr/>
        </p:nvSpPr>
        <p:spPr>
          <a:xfrm>
            <a:off x="5472000" y="1093385"/>
            <a:ext cx="50689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dirty="0"/>
              <a:t>HOIs</a:t>
            </a:r>
          </a:p>
        </p:txBody>
      </p:sp>
    </p:spTree>
    <p:extLst>
      <p:ext uri="{BB962C8B-B14F-4D97-AF65-F5344CB8AC3E}">
        <p14:creationId xmlns:p14="http://schemas.microsoft.com/office/powerpoint/2010/main" val="34206608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0B9CCCB0-762A-4C42-A969-43E4A0AFF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45270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GB" dirty="0"/>
              <a:t>Medium complexity - Family</a:t>
            </a:r>
          </a:p>
        </p:txBody>
      </p:sp>
      <p:graphicFrame>
        <p:nvGraphicFramePr>
          <p:cNvPr id="21" name="Table 4">
            <a:extLst>
              <a:ext uri="{FF2B5EF4-FFF2-40B4-BE49-F238E27FC236}">
                <a16:creationId xmlns:a16="http://schemas.microsoft.com/office/drawing/2014/main" id="{7564977D-3358-644F-9F25-A92D97CA4B28}"/>
              </a:ext>
            </a:extLst>
          </p:cNvPr>
          <p:cNvGraphicFramePr>
            <a:graphicFrameLocks noGrp="1"/>
          </p:cNvGraphicFramePr>
          <p:nvPr/>
        </p:nvGraphicFramePr>
        <p:xfrm>
          <a:off x="338182" y="817971"/>
          <a:ext cx="2216184" cy="3337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092">
                  <a:extLst>
                    <a:ext uri="{9D8B030D-6E8A-4147-A177-3AD203B41FA5}">
                      <a16:colId xmlns:a16="http://schemas.microsoft.com/office/drawing/2014/main" val="667070278"/>
                    </a:ext>
                  </a:extLst>
                </a:gridCol>
                <a:gridCol w="1108092">
                  <a:extLst>
                    <a:ext uri="{9D8B030D-6E8A-4147-A177-3AD203B41FA5}">
                      <a16:colId xmlns:a16="http://schemas.microsoft.com/office/drawing/2014/main" val="314339428"/>
                    </a:ext>
                  </a:extLst>
                </a:gridCol>
              </a:tblGrid>
              <a:tr h="589232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Focal</a:t>
                      </a:r>
                    </a:p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Family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31316"/>
                  </a:ext>
                </a:extLst>
              </a:tr>
              <a:tr h="542219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MESU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Poaceae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2562500"/>
                  </a:ext>
                </a:extLst>
              </a:tr>
              <a:tr h="735339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LEMA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Asteraceae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160176"/>
                  </a:ext>
                </a:extLst>
              </a:tr>
              <a:tr h="735339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HOMA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Asteraceae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684652"/>
                  </a:ext>
                </a:extLst>
              </a:tr>
              <a:tr h="735339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CHFU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Fabaceae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5883100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A45240BD-EB34-B340-9154-7E92D2890FEB}"/>
              </a:ext>
            </a:extLst>
          </p:cNvPr>
          <p:cNvSpPr txBox="1"/>
          <p:nvPr/>
        </p:nvSpPr>
        <p:spPr>
          <a:xfrm>
            <a:off x="8654142" y="4603000"/>
            <a:ext cx="417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12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2D35418-8D14-E749-8A2A-53C9B81A2AC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97550" y="1095415"/>
            <a:ext cx="6546450" cy="350758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39E2CBA-316B-5E40-86C6-65E8320CE208}"/>
              </a:ext>
            </a:extLst>
          </p:cNvPr>
          <p:cNvSpPr txBox="1"/>
          <p:nvPr/>
        </p:nvSpPr>
        <p:spPr>
          <a:xfrm>
            <a:off x="7664086" y="1105176"/>
            <a:ext cx="50689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dirty="0"/>
              <a:t>HOIs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06C2550-95D5-CB47-893E-9765DEEADF3C}"/>
              </a:ext>
            </a:extLst>
          </p:cNvPr>
          <p:cNvSpPr txBox="1"/>
          <p:nvPr/>
        </p:nvSpPr>
        <p:spPr>
          <a:xfrm>
            <a:off x="5472000" y="1093385"/>
            <a:ext cx="50689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dirty="0"/>
              <a:t>HOIs</a:t>
            </a:r>
          </a:p>
        </p:txBody>
      </p:sp>
    </p:spTree>
    <p:extLst>
      <p:ext uri="{BB962C8B-B14F-4D97-AF65-F5344CB8AC3E}">
        <p14:creationId xmlns:p14="http://schemas.microsoft.com/office/powerpoint/2010/main" val="21563564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0B9CCCB0-762A-4C42-A969-43E4A0AFF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45270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GB" dirty="0"/>
              <a:t>High complexity -Species</a:t>
            </a:r>
          </a:p>
        </p:txBody>
      </p:sp>
      <p:graphicFrame>
        <p:nvGraphicFramePr>
          <p:cNvPr id="21" name="Table 4">
            <a:extLst>
              <a:ext uri="{FF2B5EF4-FFF2-40B4-BE49-F238E27FC236}">
                <a16:creationId xmlns:a16="http://schemas.microsoft.com/office/drawing/2014/main" id="{7564977D-3358-644F-9F25-A92D97CA4B28}"/>
              </a:ext>
            </a:extLst>
          </p:cNvPr>
          <p:cNvGraphicFramePr>
            <a:graphicFrameLocks noGrp="1"/>
          </p:cNvGraphicFramePr>
          <p:nvPr/>
        </p:nvGraphicFramePr>
        <p:xfrm>
          <a:off x="338183" y="817971"/>
          <a:ext cx="2196488" cy="33512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244">
                  <a:extLst>
                    <a:ext uri="{9D8B030D-6E8A-4147-A177-3AD203B41FA5}">
                      <a16:colId xmlns:a16="http://schemas.microsoft.com/office/drawing/2014/main" val="667070278"/>
                    </a:ext>
                  </a:extLst>
                </a:gridCol>
                <a:gridCol w="1098244">
                  <a:extLst>
                    <a:ext uri="{9D8B030D-6E8A-4147-A177-3AD203B41FA5}">
                      <a16:colId xmlns:a16="http://schemas.microsoft.com/office/drawing/2014/main" val="314339428"/>
                    </a:ext>
                  </a:extLst>
                </a:gridCol>
              </a:tblGrid>
              <a:tr h="591667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Focal</a:t>
                      </a:r>
                    </a:p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Plant species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31316"/>
                  </a:ext>
                </a:extLst>
              </a:tr>
              <a:tr h="544459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MESU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i="1" dirty="0">
                          <a:solidFill>
                            <a:schemeClr val="tx1"/>
                          </a:solidFill>
                        </a:rPr>
                        <a:t>Hordeum </a:t>
                      </a:r>
                      <a:r>
                        <a:rPr lang="en-GB" i="1" dirty="0" err="1">
                          <a:solidFill>
                            <a:schemeClr val="tx1"/>
                          </a:solidFill>
                        </a:rPr>
                        <a:t>marinum</a:t>
                      </a:r>
                      <a:endParaRPr lang="en-GB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2562500"/>
                  </a:ext>
                </a:extLst>
              </a:tr>
              <a:tr h="738377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LEMA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i="1" dirty="0">
                          <a:solidFill>
                            <a:schemeClr val="tx1"/>
                          </a:solidFill>
                        </a:rPr>
                        <a:t>Leontodon </a:t>
                      </a:r>
                      <a:r>
                        <a:rPr lang="en-GB" i="1" dirty="0" err="1">
                          <a:solidFill>
                            <a:schemeClr val="tx1"/>
                          </a:solidFill>
                        </a:rPr>
                        <a:t>maroccanus</a:t>
                      </a:r>
                      <a:endParaRPr lang="en-GB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160176"/>
                  </a:ext>
                </a:extLst>
              </a:tr>
              <a:tr h="738377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HOMA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i="1" dirty="0">
                          <a:solidFill>
                            <a:schemeClr val="tx1"/>
                          </a:solidFill>
                        </a:rPr>
                        <a:t>Chamaemelum </a:t>
                      </a:r>
                      <a:r>
                        <a:rPr lang="en-GB" i="1" dirty="0" err="1">
                          <a:solidFill>
                            <a:schemeClr val="tx1"/>
                          </a:solidFill>
                        </a:rPr>
                        <a:t>fuscatum</a:t>
                      </a:r>
                      <a:endParaRPr lang="en-GB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684652"/>
                  </a:ext>
                </a:extLst>
              </a:tr>
              <a:tr h="738377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CHFU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i="1" dirty="0">
                          <a:solidFill>
                            <a:schemeClr val="tx1"/>
                          </a:solidFill>
                        </a:rPr>
                        <a:t>Melilotus </a:t>
                      </a:r>
                      <a:r>
                        <a:rPr lang="en-GB" i="1" dirty="0" err="1">
                          <a:solidFill>
                            <a:schemeClr val="tx1"/>
                          </a:solidFill>
                        </a:rPr>
                        <a:t>sulcatus</a:t>
                      </a:r>
                      <a:endParaRPr lang="en-GB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588310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A7CAD79-3A09-EB48-80E2-6C1DACCC7F50}"/>
              </a:ext>
            </a:extLst>
          </p:cNvPr>
          <p:cNvSpPr txBox="1"/>
          <p:nvPr/>
        </p:nvSpPr>
        <p:spPr>
          <a:xfrm>
            <a:off x="8654142" y="4603000"/>
            <a:ext cx="417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13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E8ED8EE-9AF7-0F48-AF59-9D696D13CD7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97550" y="1095415"/>
            <a:ext cx="6546450" cy="350758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8D0F916-9B30-A14E-980D-8301EF4E06FD}"/>
              </a:ext>
            </a:extLst>
          </p:cNvPr>
          <p:cNvSpPr txBox="1"/>
          <p:nvPr/>
        </p:nvSpPr>
        <p:spPr>
          <a:xfrm>
            <a:off x="7664086" y="1105176"/>
            <a:ext cx="50689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dirty="0"/>
              <a:t>HOIs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3FDFC6-A0FD-FC44-B488-2C4D0CA2AA71}"/>
              </a:ext>
            </a:extLst>
          </p:cNvPr>
          <p:cNvSpPr txBox="1"/>
          <p:nvPr/>
        </p:nvSpPr>
        <p:spPr>
          <a:xfrm>
            <a:off x="5472000" y="1093385"/>
            <a:ext cx="50689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dirty="0"/>
              <a:t>HOIs</a:t>
            </a:r>
          </a:p>
        </p:txBody>
      </p:sp>
    </p:spTree>
    <p:extLst>
      <p:ext uri="{BB962C8B-B14F-4D97-AF65-F5344CB8AC3E}">
        <p14:creationId xmlns:p14="http://schemas.microsoft.com/office/powerpoint/2010/main" val="3284434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ss, outdoor, sky, field&#10;&#10;Description automatically generated">
            <a:extLst>
              <a:ext uri="{FF2B5EF4-FFF2-40B4-BE49-F238E27FC236}">
                <a16:creationId xmlns:a16="http://schemas.microsoft.com/office/drawing/2014/main" id="{A6682D01-3D64-FA4F-8BB6-D34A03AE1C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014"/>
          <a:stretch/>
        </p:blipFill>
        <p:spPr>
          <a:xfrm>
            <a:off x="402720" y="2017827"/>
            <a:ext cx="1969866" cy="1107845"/>
          </a:xfrm>
          <a:prstGeom prst="rect">
            <a:avLst/>
          </a:prstGeom>
          <a:solidFill>
            <a:schemeClr val="tx1"/>
          </a:solidFill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D1390E2-8E6F-FD41-86C1-B5BE8AC1BE3D}"/>
              </a:ext>
            </a:extLst>
          </p:cNvPr>
          <p:cNvGrpSpPr/>
          <p:nvPr/>
        </p:nvGrpSpPr>
        <p:grpSpPr>
          <a:xfrm>
            <a:off x="410148" y="1993129"/>
            <a:ext cx="786442" cy="998722"/>
            <a:chOff x="2262980" y="723984"/>
            <a:chExt cx="1491677" cy="1919202"/>
          </a:xfrm>
        </p:grpSpPr>
        <p:pic>
          <p:nvPicPr>
            <p:cNvPr id="24" name="Graphic 23" descr="Confused person with solid fill">
              <a:extLst>
                <a:ext uri="{FF2B5EF4-FFF2-40B4-BE49-F238E27FC236}">
                  <a16:creationId xmlns:a16="http://schemas.microsoft.com/office/drawing/2014/main" id="{EC8CD32D-20B8-654D-8B4B-220965BCA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13239" y="1501768"/>
              <a:ext cx="1141418" cy="1141418"/>
            </a:xfrm>
            <a:prstGeom prst="rect">
              <a:avLst/>
            </a:prstGeom>
          </p:spPr>
        </p:pic>
        <p:pic>
          <p:nvPicPr>
            <p:cNvPr id="26" name="Picture 25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158EFBBC-7FEA-BE46-88F3-4D3706555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30010" y="1365591"/>
              <a:ext cx="587496" cy="440622"/>
            </a:xfrm>
            <a:prstGeom prst="rect">
              <a:avLst/>
            </a:prstGeom>
          </p:spPr>
        </p:pic>
        <p:pic>
          <p:nvPicPr>
            <p:cNvPr id="32" name="Graphic 31" descr="Thought bubble outline">
              <a:extLst>
                <a:ext uri="{FF2B5EF4-FFF2-40B4-BE49-F238E27FC236}">
                  <a16:creationId xmlns:a16="http://schemas.microsoft.com/office/drawing/2014/main" id="{4C9ADA18-4C87-B947-A40F-69773B1C1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2262980" y="723984"/>
              <a:ext cx="790542" cy="1049971"/>
            </a:xfrm>
            <a:prstGeom prst="rect">
              <a:avLst/>
            </a:prstGeom>
          </p:spPr>
        </p:pic>
        <p:pic>
          <p:nvPicPr>
            <p:cNvPr id="33" name="Graphic 32" descr="Question mark with solid fill">
              <a:extLst>
                <a:ext uri="{FF2B5EF4-FFF2-40B4-BE49-F238E27FC236}">
                  <a16:creationId xmlns:a16="http://schemas.microsoft.com/office/drawing/2014/main" id="{EFD6C66A-5996-E24C-BA83-4D08FC98F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436048" y="936889"/>
              <a:ext cx="415802" cy="415802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B6419CB-92B9-2B42-BFE8-98CAD1D96659}"/>
              </a:ext>
            </a:extLst>
          </p:cNvPr>
          <p:cNvGrpSpPr/>
          <p:nvPr/>
        </p:nvGrpSpPr>
        <p:grpSpPr>
          <a:xfrm>
            <a:off x="1147004" y="1702962"/>
            <a:ext cx="656658" cy="795420"/>
            <a:chOff x="4096578" y="345117"/>
            <a:chExt cx="1542273" cy="2122888"/>
          </a:xfrm>
        </p:grpSpPr>
        <p:pic>
          <p:nvPicPr>
            <p:cNvPr id="21" name="Graphic 20" descr="Woman Shrugging with solid fill">
              <a:extLst>
                <a:ext uri="{FF2B5EF4-FFF2-40B4-BE49-F238E27FC236}">
                  <a16:creationId xmlns:a16="http://schemas.microsoft.com/office/drawing/2014/main" id="{3A9EC68C-BFF2-F747-9242-CA0630663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350909" y="1180063"/>
              <a:ext cx="1287942" cy="1287942"/>
            </a:xfrm>
            <a:prstGeom prst="rect">
              <a:avLst/>
            </a:prstGeom>
          </p:spPr>
        </p:pic>
        <p:pic>
          <p:nvPicPr>
            <p:cNvPr id="20" name="Picture 19" descr="A picture containing person, dark, staring&#10;&#10;Description automatically generated">
              <a:extLst>
                <a:ext uri="{FF2B5EF4-FFF2-40B4-BE49-F238E27FC236}">
                  <a16:creationId xmlns:a16="http://schemas.microsoft.com/office/drawing/2014/main" id="{D318F570-569F-F445-BA5C-BCE3CA163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13217" y="1108806"/>
              <a:ext cx="758507" cy="568880"/>
            </a:xfrm>
            <a:prstGeom prst="rect">
              <a:avLst/>
            </a:prstGeom>
          </p:spPr>
        </p:pic>
        <p:pic>
          <p:nvPicPr>
            <p:cNvPr id="36" name="Graphic 35" descr="Thought bubble outline">
              <a:extLst>
                <a:ext uri="{FF2B5EF4-FFF2-40B4-BE49-F238E27FC236}">
                  <a16:creationId xmlns:a16="http://schemas.microsoft.com/office/drawing/2014/main" id="{427FE71E-5A7B-2C44-888C-05FC4C6F2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4096578" y="345117"/>
              <a:ext cx="790542" cy="1049971"/>
            </a:xfrm>
            <a:prstGeom prst="rect">
              <a:avLst/>
            </a:prstGeom>
          </p:spPr>
        </p:pic>
        <p:pic>
          <p:nvPicPr>
            <p:cNvPr id="37" name="Graphic 36" descr="Question mark with solid fill">
              <a:extLst>
                <a:ext uri="{FF2B5EF4-FFF2-40B4-BE49-F238E27FC236}">
                  <a16:creationId xmlns:a16="http://schemas.microsoft.com/office/drawing/2014/main" id="{3E7A3398-0E1C-7E4F-A5BB-3556058A1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297415" y="531718"/>
              <a:ext cx="415802" cy="415802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4A00EAA-2779-5246-BDBC-F9B0F353F105}"/>
              </a:ext>
            </a:extLst>
          </p:cNvPr>
          <p:cNvGrpSpPr/>
          <p:nvPr/>
        </p:nvGrpSpPr>
        <p:grpSpPr>
          <a:xfrm>
            <a:off x="1136632" y="2536706"/>
            <a:ext cx="782241" cy="549928"/>
            <a:chOff x="3209491" y="2308939"/>
            <a:chExt cx="1439654" cy="1205769"/>
          </a:xfrm>
        </p:grpSpPr>
        <p:pic>
          <p:nvPicPr>
            <p:cNvPr id="27" name="Graphic 26" descr="Confused person with solid fill">
              <a:extLst>
                <a:ext uri="{FF2B5EF4-FFF2-40B4-BE49-F238E27FC236}">
                  <a16:creationId xmlns:a16="http://schemas.microsoft.com/office/drawing/2014/main" id="{F77E734D-72AE-5449-AE16-D14276820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209491" y="2373290"/>
              <a:ext cx="1141418" cy="1141418"/>
            </a:xfrm>
            <a:prstGeom prst="rect">
              <a:avLst/>
            </a:prstGeom>
          </p:spPr>
        </p:pic>
        <p:pic>
          <p:nvPicPr>
            <p:cNvPr id="30" name="Picture 29" descr="A person with a beard&#10;&#10;Description automatically generated with low confidence">
              <a:extLst>
                <a:ext uri="{FF2B5EF4-FFF2-40B4-BE49-F238E27FC236}">
                  <a16:creationId xmlns:a16="http://schemas.microsoft.com/office/drawing/2014/main" id="{5372C61A-AA34-424B-A7F6-4AE3814F3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507727" y="2308939"/>
              <a:ext cx="522301" cy="391726"/>
            </a:xfrm>
            <a:prstGeom prst="rect">
              <a:avLst/>
            </a:prstGeom>
          </p:spPr>
        </p:pic>
        <p:pic>
          <p:nvPicPr>
            <p:cNvPr id="38" name="Graphic 37" descr="Thought bubble outline">
              <a:extLst>
                <a:ext uri="{FF2B5EF4-FFF2-40B4-BE49-F238E27FC236}">
                  <a16:creationId xmlns:a16="http://schemas.microsoft.com/office/drawing/2014/main" id="{CC75F90F-0F45-0B4B-9895-96CE7CC65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V="1">
              <a:off x="4005636" y="2464737"/>
              <a:ext cx="643509" cy="1049971"/>
            </a:xfrm>
            <a:prstGeom prst="rect">
              <a:avLst/>
            </a:prstGeom>
          </p:spPr>
        </p:pic>
        <p:pic>
          <p:nvPicPr>
            <p:cNvPr id="39" name="Graphic 38" descr="Question mark with solid fill">
              <a:extLst>
                <a:ext uri="{FF2B5EF4-FFF2-40B4-BE49-F238E27FC236}">
                  <a16:creationId xmlns:a16="http://schemas.microsoft.com/office/drawing/2014/main" id="{3AE63A40-9CC9-6847-B62F-E313798C6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096578" y="2943999"/>
              <a:ext cx="415802" cy="415802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D520D49-C64E-FD42-8C10-503AB42A5A24}"/>
              </a:ext>
            </a:extLst>
          </p:cNvPr>
          <p:cNvGrpSpPr/>
          <p:nvPr/>
        </p:nvGrpSpPr>
        <p:grpSpPr>
          <a:xfrm>
            <a:off x="724670" y="1528255"/>
            <a:ext cx="713017" cy="921320"/>
            <a:chOff x="3272560" y="387446"/>
            <a:chExt cx="1483981" cy="2071649"/>
          </a:xfrm>
        </p:grpSpPr>
        <p:pic>
          <p:nvPicPr>
            <p:cNvPr id="25" name="Graphic 24" descr="Woman Shrugging with solid fill">
              <a:extLst>
                <a:ext uri="{FF2B5EF4-FFF2-40B4-BE49-F238E27FC236}">
                  <a16:creationId xmlns:a16="http://schemas.microsoft.com/office/drawing/2014/main" id="{8FF5D9D3-8643-AD45-96DF-EE53A5D2C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468599" y="1171153"/>
              <a:ext cx="1287942" cy="1287942"/>
            </a:xfrm>
            <a:prstGeom prst="rect">
              <a:avLst/>
            </a:prstGeom>
          </p:spPr>
        </p:pic>
        <p:pic>
          <p:nvPicPr>
            <p:cNvPr id="22" name="Picture 21" descr="A picture containing person, indoor, dark&#10;&#10;Description automatically generated">
              <a:extLst>
                <a:ext uri="{FF2B5EF4-FFF2-40B4-BE49-F238E27FC236}">
                  <a16:creationId xmlns:a16="http://schemas.microsoft.com/office/drawing/2014/main" id="{85043FC8-4D02-604D-A0CF-9D9F0C8E4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773718" y="1131587"/>
              <a:ext cx="589240" cy="440622"/>
            </a:xfrm>
            <a:prstGeom prst="rect">
              <a:avLst/>
            </a:prstGeom>
          </p:spPr>
        </p:pic>
        <p:pic>
          <p:nvPicPr>
            <p:cNvPr id="40" name="Graphic 39" descr="Thought bubble outline">
              <a:extLst>
                <a:ext uri="{FF2B5EF4-FFF2-40B4-BE49-F238E27FC236}">
                  <a16:creationId xmlns:a16="http://schemas.microsoft.com/office/drawing/2014/main" id="{9BB5868C-A93F-D940-ABBE-C1D3617CE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3272560" y="387446"/>
              <a:ext cx="790542" cy="1049971"/>
            </a:xfrm>
            <a:prstGeom prst="rect">
              <a:avLst/>
            </a:prstGeom>
          </p:spPr>
        </p:pic>
        <p:pic>
          <p:nvPicPr>
            <p:cNvPr id="41" name="Graphic 40" descr="Question mark with solid fill">
              <a:extLst>
                <a:ext uri="{FF2B5EF4-FFF2-40B4-BE49-F238E27FC236}">
                  <a16:creationId xmlns:a16="http://schemas.microsoft.com/office/drawing/2014/main" id="{05A059EC-8338-0849-8E25-8368612C0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03336" y="622027"/>
              <a:ext cx="415802" cy="415802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9EBB127-B708-9C4E-8D5D-012716BDE103}"/>
              </a:ext>
            </a:extLst>
          </p:cNvPr>
          <p:cNvGrpSpPr/>
          <p:nvPr/>
        </p:nvGrpSpPr>
        <p:grpSpPr>
          <a:xfrm>
            <a:off x="1763536" y="1971336"/>
            <a:ext cx="643154" cy="1057557"/>
            <a:chOff x="5077422" y="1242960"/>
            <a:chExt cx="1447418" cy="2019180"/>
          </a:xfrm>
        </p:grpSpPr>
        <p:pic>
          <p:nvPicPr>
            <p:cNvPr id="6" name="Graphic 5" descr="Confused person with solid fill">
              <a:extLst>
                <a:ext uri="{FF2B5EF4-FFF2-40B4-BE49-F238E27FC236}">
                  <a16:creationId xmlns:a16="http://schemas.microsoft.com/office/drawing/2014/main" id="{BCDAE76B-9448-3544-83B1-5AAB710825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 t="22127"/>
            <a:stretch/>
          </p:blipFill>
          <p:spPr>
            <a:xfrm>
              <a:off x="5077422" y="2373289"/>
              <a:ext cx="1141418" cy="888851"/>
            </a:xfrm>
            <a:prstGeom prst="rect">
              <a:avLst/>
            </a:prstGeom>
          </p:spPr>
        </p:pic>
        <p:pic>
          <p:nvPicPr>
            <p:cNvPr id="28" name="Picture 27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7F2D976F-4EE1-4345-BA1C-4AD0FE6344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rcRect l="21809"/>
            <a:stretch/>
          </p:blipFill>
          <p:spPr>
            <a:xfrm>
              <a:off x="5427523" y="1960509"/>
              <a:ext cx="501322" cy="480866"/>
            </a:xfrm>
            <a:prstGeom prst="rect">
              <a:avLst/>
            </a:prstGeom>
          </p:spPr>
        </p:pic>
        <p:pic>
          <p:nvPicPr>
            <p:cNvPr id="42" name="Graphic 41" descr="Thought bubble outline">
              <a:extLst>
                <a:ext uri="{FF2B5EF4-FFF2-40B4-BE49-F238E27FC236}">
                  <a16:creationId xmlns:a16="http://schemas.microsoft.com/office/drawing/2014/main" id="{663D9C53-2091-6147-9B5F-7CFB603FC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66333" y="1242960"/>
              <a:ext cx="758507" cy="1049971"/>
            </a:xfrm>
            <a:prstGeom prst="rect">
              <a:avLst/>
            </a:prstGeom>
          </p:spPr>
        </p:pic>
        <p:pic>
          <p:nvPicPr>
            <p:cNvPr id="43" name="Graphic 42" descr="Question mark with solid fill">
              <a:extLst>
                <a:ext uri="{FF2B5EF4-FFF2-40B4-BE49-F238E27FC236}">
                  <a16:creationId xmlns:a16="http://schemas.microsoft.com/office/drawing/2014/main" id="{93453D61-831E-484F-A735-E5FAAF610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937685" y="1437417"/>
              <a:ext cx="415802" cy="415802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02248A2-AB37-9346-81FE-698F7B65C7F2}"/>
              </a:ext>
            </a:extLst>
          </p:cNvPr>
          <p:cNvSpPr txBox="1"/>
          <p:nvPr/>
        </p:nvSpPr>
        <p:spPr>
          <a:xfrm>
            <a:off x="2528502" y="2121320"/>
            <a:ext cx="1166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How? When? For what?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F956B3E-F233-FB40-BA27-D4013C7D4205}"/>
              </a:ext>
            </a:extLst>
          </p:cNvPr>
          <p:cNvGrpSpPr/>
          <p:nvPr/>
        </p:nvGrpSpPr>
        <p:grpSpPr>
          <a:xfrm>
            <a:off x="1676543" y="1769467"/>
            <a:ext cx="614202" cy="647387"/>
            <a:chOff x="5809458" y="497517"/>
            <a:chExt cx="1866925" cy="1931881"/>
          </a:xfrm>
        </p:grpSpPr>
        <p:pic>
          <p:nvPicPr>
            <p:cNvPr id="34" name="Picture 3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D18714F-427A-2D42-A800-78851376D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 rot="1433801" flipH="1">
              <a:off x="6822949" y="997041"/>
              <a:ext cx="853434" cy="908483"/>
            </a:xfrm>
            <a:prstGeom prst="rect">
              <a:avLst/>
            </a:prstGeom>
          </p:spPr>
        </p:pic>
        <p:pic>
          <p:nvPicPr>
            <p:cNvPr id="35" name="Graphic 34" descr="Run with solid fill">
              <a:extLst>
                <a:ext uri="{FF2B5EF4-FFF2-40B4-BE49-F238E27FC236}">
                  <a16:creationId xmlns:a16="http://schemas.microsoft.com/office/drawing/2014/main" id="{7832184A-4C77-BE49-BD29-7CD1E953EB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 t="20291"/>
            <a:stretch/>
          </p:blipFill>
          <p:spPr>
            <a:xfrm>
              <a:off x="5840741" y="1516546"/>
              <a:ext cx="1145225" cy="912852"/>
            </a:xfrm>
            <a:prstGeom prst="rect">
              <a:avLst/>
            </a:prstGeom>
          </p:spPr>
        </p:pic>
        <p:pic>
          <p:nvPicPr>
            <p:cNvPr id="44" name="Graphic 43" descr="Thought bubble outline">
              <a:extLst>
                <a:ext uri="{FF2B5EF4-FFF2-40B4-BE49-F238E27FC236}">
                  <a16:creationId xmlns:a16="http://schemas.microsoft.com/office/drawing/2014/main" id="{9055F427-E774-744F-83A9-7C5BDC422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5809458" y="497517"/>
              <a:ext cx="790542" cy="1049971"/>
            </a:xfrm>
            <a:prstGeom prst="rect">
              <a:avLst/>
            </a:prstGeom>
          </p:spPr>
        </p:pic>
        <p:pic>
          <p:nvPicPr>
            <p:cNvPr id="45" name="Graphic 44" descr="Question mark with solid fill">
              <a:extLst>
                <a:ext uri="{FF2B5EF4-FFF2-40B4-BE49-F238E27FC236}">
                  <a16:creationId xmlns:a16="http://schemas.microsoft.com/office/drawing/2014/main" id="{645B6CEF-51A8-9144-9061-76C6254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010295" y="684118"/>
              <a:ext cx="415802" cy="415802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38622D4D-E18C-AF4C-BFB2-5047C730DD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 l="28265"/>
            <a:stretch/>
          </p:blipFill>
          <p:spPr>
            <a:xfrm rot="1177692">
              <a:off x="6470196" y="1191847"/>
              <a:ext cx="410649" cy="429342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B0C8EA3B-29A8-9B45-B167-9831D2B231C6}"/>
              </a:ext>
            </a:extLst>
          </p:cNvPr>
          <p:cNvSpPr txBox="1"/>
          <p:nvPr/>
        </p:nvSpPr>
        <p:spPr>
          <a:xfrm>
            <a:off x="2372586" y="703869"/>
            <a:ext cx="2091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Verbal hypothesis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F984CA-4AA1-904F-BB4E-69C5187F365E}"/>
              </a:ext>
            </a:extLst>
          </p:cNvPr>
          <p:cNvSpPr txBox="1"/>
          <p:nvPr/>
        </p:nvSpPr>
        <p:spPr>
          <a:xfrm>
            <a:off x="5059353" y="725510"/>
            <a:ext cx="196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Collection of data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7E563FD-78B0-FF49-A5A3-AEE27E9F2B0F}"/>
              </a:ext>
            </a:extLst>
          </p:cNvPr>
          <p:cNvSpPr txBox="1"/>
          <p:nvPr/>
        </p:nvSpPr>
        <p:spPr>
          <a:xfrm>
            <a:off x="6315327" y="2065504"/>
            <a:ext cx="2425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Modelling: hypothesis to math</a:t>
            </a: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9A8CEBC-53F7-1246-9E62-823F2F72E273}"/>
              </a:ext>
            </a:extLst>
          </p:cNvPr>
          <p:cNvSpPr/>
          <p:nvPr/>
        </p:nvSpPr>
        <p:spPr>
          <a:xfrm rot="17054415">
            <a:off x="1315983" y="1119399"/>
            <a:ext cx="1963383" cy="1560536"/>
          </a:xfrm>
          <a:prstGeom prst="arc">
            <a:avLst>
              <a:gd name="adj1" fmla="val 16200000"/>
              <a:gd name="adj2" fmla="val 21052121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F659C7-7E64-3A45-A232-C268855C1475}"/>
              </a:ext>
            </a:extLst>
          </p:cNvPr>
          <p:cNvCxnSpPr/>
          <p:nvPr/>
        </p:nvCxnSpPr>
        <p:spPr>
          <a:xfrm>
            <a:off x="4167893" y="910515"/>
            <a:ext cx="915308" cy="0"/>
          </a:xfrm>
          <a:prstGeom prst="line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Google Shape;63;p14">
            <a:extLst>
              <a:ext uri="{FF2B5EF4-FFF2-40B4-BE49-F238E27FC236}">
                <a16:creationId xmlns:a16="http://schemas.microsoft.com/office/drawing/2014/main" id="{669A1D97-EA91-C548-BA40-EB36BDED5A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6244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Understanding nature</a:t>
            </a:r>
            <a:endParaRPr dirty="0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id="{96ECF772-BDBF-3B47-B0AF-C18F29596E7B}"/>
              </a:ext>
            </a:extLst>
          </p:cNvPr>
          <p:cNvSpPr/>
          <p:nvPr/>
        </p:nvSpPr>
        <p:spPr>
          <a:xfrm rot="1264202">
            <a:off x="5288278" y="758748"/>
            <a:ext cx="2928629" cy="1560536"/>
          </a:xfrm>
          <a:prstGeom prst="arc">
            <a:avLst>
              <a:gd name="adj1" fmla="val 16200000"/>
              <a:gd name="adj2" fmla="val 21054986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6111E2-1B66-5540-BCED-A3E5DA8EB7A0}"/>
              </a:ext>
            </a:extLst>
          </p:cNvPr>
          <p:cNvSpPr txBox="1"/>
          <p:nvPr/>
        </p:nvSpPr>
        <p:spPr>
          <a:xfrm>
            <a:off x="8654143" y="4603000"/>
            <a:ext cx="315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36839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ss, outdoor, sky, field&#10;&#10;Description automatically generated">
            <a:extLst>
              <a:ext uri="{FF2B5EF4-FFF2-40B4-BE49-F238E27FC236}">
                <a16:creationId xmlns:a16="http://schemas.microsoft.com/office/drawing/2014/main" id="{A6682D01-3D64-FA4F-8BB6-D34A03AE1C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014"/>
          <a:stretch/>
        </p:blipFill>
        <p:spPr>
          <a:xfrm>
            <a:off x="402720" y="2017827"/>
            <a:ext cx="1969866" cy="1107845"/>
          </a:xfrm>
          <a:prstGeom prst="rect">
            <a:avLst/>
          </a:prstGeom>
          <a:solidFill>
            <a:schemeClr val="tx1"/>
          </a:solidFill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D1390E2-8E6F-FD41-86C1-B5BE8AC1BE3D}"/>
              </a:ext>
            </a:extLst>
          </p:cNvPr>
          <p:cNvGrpSpPr/>
          <p:nvPr/>
        </p:nvGrpSpPr>
        <p:grpSpPr>
          <a:xfrm>
            <a:off x="410148" y="1993129"/>
            <a:ext cx="786442" cy="998722"/>
            <a:chOff x="2262980" y="723984"/>
            <a:chExt cx="1491677" cy="1919202"/>
          </a:xfrm>
        </p:grpSpPr>
        <p:pic>
          <p:nvPicPr>
            <p:cNvPr id="24" name="Graphic 23" descr="Confused person with solid fill">
              <a:extLst>
                <a:ext uri="{FF2B5EF4-FFF2-40B4-BE49-F238E27FC236}">
                  <a16:creationId xmlns:a16="http://schemas.microsoft.com/office/drawing/2014/main" id="{EC8CD32D-20B8-654D-8B4B-220965BCA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13239" y="1501768"/>
              <a:ext cx="1141418" cy="1141418"/>
            </a:xfrm>
            <a:prstGeom prst="rect">
              <a:avLst/>
            </a:prstGeom>
          </p:spPr>
        </p:pic>
        <p:pic>
          <p:nvPicPr>
            <p:cNvPr id="26" name="Picture 25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158EFBBC-7FEA-BE46-88F3-4D3706555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30010" y="1365591"/>
              <a:ext cx="587496" cy="440622"/>
            </a:xfrm>
            <a:prstGeom prst="rect">
              <a:avLst/>
            </a:prstGeom>
          </p:spPr>
        </p:pic>
        <p:pic>
          <p:nvPicPr>
            <p:cNvPr id="32" name="Graphic 31" descr="Thought bubble outline">
              <a:extLst>
                <a:ext uri="{FF2B5EF4-FFF2-40B4-BE49-F238E27FC236}">
                  <a16:creationId xmlns:a16="http://schemas.microsoft.com/office/drawing/2014/main" id="{4C9ADA18-4C87-B947-A40F-69773B1C1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2262980" y="723984"/>
              <a:ext cx="790542" cy="1049971"/>
            </a:xfrm>
            <a:prstGeom prst="rect">
              <a:avLst/>
            </a:prstGeom>
          </p:spPr>
        </p:pic>
        <p:pic>
          <p:nvPicPr>
            <p:cNvPr id="33" name="Graphic 32" descr="Question mark with solid fill">
              <a:extLst>
                <a:ext uri="{FF2B5EF4-FFF2-40B4-BE49-F238E27FC236}">
                  <a16:creationId xmlns:a16="http://schemas.microsoft.com/office/drawing/2014/main" id="{EFD6C66A-5996-E24C-BA83-4D08FC98F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436048" y="936889"/>
              <a:ext cx="415802" cy="415802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B6419CB-92B9-2B42-BFE8-98CAD1D96659}"/>
              </a:ext>
            </a:extLst>
          </p:cNvPr>
          <p:cNvGrpSpPr/>
          <p:nvPr/>
        </p:nvGrpSpPr>
        <p:grpSpPr>
          <a:xfrm>
            <a:off x="1147004" y="1702962"/>
            <a:ext cx="656658" cy="795420"/>
            <a:chOff x="4096578" y="345117"/>
            <a:chExt cx="1542273" cy="2122888"/>
          </a:xfrm>
        </p:grpSpPr>
        <p:pic>
          <p:nvPicPr>
            <p:cNvPr id="21" name="Graphic 20" descr="Woman Shrugging with solid fill">
              <a:extLst>
                <a:ext uri="{FF2B5EF4-FFF2-40B4-BE49-F238E27FC236}">
                  <a16:creationId xmlns:a16="http://schemas.microsoft.com/office/drawing/2014/main" id="{3A9EC68C-BFF2-F747-9242-CA0630663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350909" y="1180063"/>
              <a:ext cx="1287942" cy="1287942"/>
            </a:xfrm>
            <a:prstGeom prst="rect">
              <a:avLst/>
            </a:prstGeom>
          </p:spPr>
        </p:pic>
        <p:pic>
          <p:nvPicPr>
            <p:cNvPr id="20" name="Picture 19" descr="A picture containing person, dark, staring&#10;&#10;Description automatically generated">
              <a:extLst>
                <a:ext uri="{FF2B5EF4-FFF2-40B4-BE49-F238E27FC236}">
                  <a16:creationId xmlns:a16="http://schemas.microsoft.com/office/drawing/2014/main" id="{D318F570-569F-F445-BA5C-BCE3CA163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13217" y="1108806"/>
              <a:ext cx="758507" cy="568880"/>
            </a:xfrm>
            <a:prstGeom prst="rect">
              <a:avLst/>
            </a:prstGeom>
          </p:spPr>
        </p:pic>
        <p:pic>
          <p:nvPicPr>
            <p:cNvPr id="36" name="Graphic 35" descr="Thought bubble outline">
              <a:extLst>
                <a:ext uri="{FF2B5EF4-FFF2-40B4-BE49-F238E27FC236}">
                  <a16:creationId xmlns:a16="http://schemas.microsoft.com/office/drawing/2014/main" id="{427FE71E-5A7B-2C44-888C-05FC4C6F2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4096578" y="345117"/>
              <a:ext cx="790542" cy="1049971"/>
            </a:xfrm>
            <a:prstGeom prst="rect">
              <a:avLst/>
            </a:prstGeom>
          </p:spPr>
        </p:pic>
        <p:pic>
          <p:nvPicPr>
            <p:cNvPr id="37" name="Graphic 36" descr="Question mark with solid fill">
              <a:extLst>
                <a:ext uri="{FF2B5EF4-FFF2-40B4-BE49-F238E27FC236}">
                  <a16:creationId xmlns:a16="http://schemas.microsoft.com/office/drawing/2014/main" id="{3E7A3398-0E1C-7E4F-A5BB-3556058A1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297415" y="531718"/>
              <a:ext cx="415802" cy="415802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4A00EAA-2779-5246-BDBC-F9B0F353F105}"/>
              </a:ext>
            </a:extLst>
          </p:cNvPr>
          <p:cNvGrpSpPr/>
          <p:nvPr/>
        </p:nvGrpSpPr>
        <p:grpSpPr>
          <a:xfrm>
            <a:off x="1136632" y="2536706"/>
            <a:ext cx="782241" cy="549928"/>
            <a:chOff x="3209491" y="2308939"/>
            <a:chExt cx="1439654" cy="1205769"/>
          </a:xfrm>
        </p:grpSpPr>
        <p:pic>
          <p:nvPicPr>
            <p:cNvPr id="27" name="Graphic 26" descr="Confused person with solid fill">
              <a:extLst>
                <a:ext uri="{FF2B5EF4-FFF2-40B4-BE49-F238E27FC236}">
                  <a16:creationId xmlns:a16="http://schemas.microsoft.com/office/drawing/2014/main" id="{F77E734D-72AE-5449-AE16-D14276820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209491" y="2373290"/>
              <a:ext cx="1141418" cy="1141418"/>
            </a:xfrm>
            <a:prstGeom prst="rect">
              <a:avLst/>
            </a:prstGeom>
          </p:spPr>
        </p:pic>
        <p:pic>
          <p:nvPicPr>
            <p:cNvPr id="30" name="Picture 29" descr="A person with a beard&#10;&#10;Description automatically generated with low confidence">
              <a:extLst>
                <a:ext uri="{FF2B5EF4-FFF2-40B4-BE49-F238E27FC236}">
                  <a16:creationId xmlns:a16="http://schemas.microsoft.com/office/drawing/2014/main" id="{5372C61A-AA34-424B-A7F6-4AE3814F3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507727" y="2308939"/>
              <a:ext cx="522301" cy="391726"/>
            </a:xfrm>
            <a:prstGeom prst="rect">
              <a:avLst/>
            </a:prstGeom>
          </p:spPr>
        </p:pic>
        <p:pic>
          <p:nvPicPr>
            <p:cNvPr id="38" name="Graphic 37" descr="Thought bubble outline">
              <a:extLst>
                <a:ext uri="{FF2B5EF4-FFF2-40B4-BE49-F238E27FC236}">
                  <a16:creationId xmlns:a16="http://schemas.microsoft.com/office/drawing/2014/main" id="{CC75F90F-0F45-0B4B-9895-96CE7CC65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V="1">
              <a:off x="4005636" y="2464737"/>
              <a:ext cx="643509" cy="1049971"/>
            </a:xfrm>
            <a:prstGeom prst="rect">
              <a:avLst/>
            </a:prstGeom>
          </p:spPr>
        </p:pic>
        <p:pic>
          <p:nvPicPr>
            <p:cNvPr id="39" name="Graphic 38" descr="Question mark with solid fill">
              <a:extLst>
                <a:ext uri="{FF2B5EF4-FFF2-40B4-BE49-F238E27FC236}">
                  <a16:creationId xmlns:a16="http://schemas.microsoft.com/office/drawing/2014/main" id="{3AE63A40-9CC9-6847-B62F-E313798C6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096578" y="2943999"/>
              <a:ext cx="415802" cy="415802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D520D49-C64E-FD42-8C10-503AB42A5A24}"/>
              </a:ext>
            </a:extLst>
          </p:cNvPr>
          <p:cNvGrpSpPr/>
          <p:nvPr/>
        </p:nvGrpSpPr>
        <p:grpSpPr>
          <a:xfrm>
            <a:off x="724670" y="1528255"/>
            <a:ext cx="713017" cy="921320"/>
            <a:chOff x="3272560" y="387446"/>
            <a:chExt cx="1483981" cy="2071649"/>
          </a:xfrm>
        </p:grpSpPr>
        <p:pic>
          <p:nvPicPr>
            <p:cNvPr id="25" name="Graphic 24" descr="Woman Shrugging with solid fill">
              <a:extLst>
                <a:ext uri="{FF2B5EF4-FFF2-40B4-BE49-F238E27FC236}">
                  <a16:creationId xmlns:a16="http://schemas.microsoft.com/office/drawing/2014/main" id="{8FF5D9D3-8643-AD45-96DF-EE53A5D2C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468599" y="1171153"/>
              <a:ext cx="1287942" cy="1287942"/>
            </a:xfrm>
            <a:prstGeom prst="rect">
              <a:avLst/>
            </a:prstGeom>
          </p:spPr>
        </p:pic>
        <p:pic>
          <p:nvPicPr>
            <p:cNvPr id="22" name="Picture 21" descr="A picture containing person, indoor, dark&#10;&#10;Description automatically generated">
              <a:extLst>
                <a:ext uri="{FF2B5EF4-FFF2-40B4-BE49-F238E27FC236}">
                  <a16:creationId xmlns:a16="http://schemas.microsoft.com/office/drawing/2014/main" id="{85043FC8-4D02-604D-A0CF-9D9F0C8E4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773718" y="1131587"/>
              <a:ext cx="589240" cy="440622"/>
            </a:xfrm>
            <a:prstGeom prst="rect">
              <a:avLst/>
            </a:prstGeom>
          </p:spPr>
        </p:pic>
        <p:pic>
          <p:nvPicPr>
            <p:cNvPr id="40" name="Graphic 39" descr="Thought bubble outline">
              <a:extLst>
                <a:ext uri="{FF2B5EF4-FFF2-40B4-BE49-F238E27FC236}">
                  <a16:creationId xmlns:a16="http://schemas.microsoft.com/office/drawing/2014/main" id="{9BB5868C-A93F-D940-ABBE-C1D3617CE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3272560" y="387446"/>
              <a:ext cx="790542" cy="1049971"/>
            </a:xfrm>
            <a:prstGeom prst="rect">
              <a:avLst/>
            </a:prstGeom>
          </p:spPr>
        </p:pic>
        <p:pic>
          <p:nvPicPr>
            <p:cNvPr id="41" name="Graphic 40" descr="Question mark with solid fill">
              <a:extLst>
                <a:ext uri="{FF2B5EF4-FFF2-40B4-BE49-F238E27FC236}">
                  <a16:creationId xmlns:a16="http://schemas.microsoft.com/office/drawing/2014/main" id="{05A059EC-8338-0849-8E25-8368612C0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03336" y="622027"/>
              <a:ext cx="415802" cy="415802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9EBB127-B708-9C4E-8D5D-012716BDE103}"/>
              </a:ext>
            </a:extLst>
          </p:cNvPr>
          <p:cNvGrpSpPr/>
          <p:nvPr/>
        </p:nvGrpSpPr>
        <p:grpSpPr>
          <a:xfrm>
            <a:off x="1763536" y="1971336"/>
            <a:ext cx="643154" cy="1057557"/>
            <a:chOff x="5077422" y="1242960"/>
            <a:chExt cx="1447418" cy="2019180"/>
          </a:xfrm>
        </p:grpSpPr>
        <p:pic>
          <p:nvPicPr>
            <p:cNvPr id="6" name="Graphic 5" descr="Confused person with solid fill">
              <a:extLst>
                <a:ext uri="{FF2B5EF4-FFF2-40B4-BE49-F238E27FC236}">
                  <a16:creationId xmlns:a16="http://schemas.microsoft.com/office/drawing/2014/main" id="{BCDAE76B-9448-3544-83B1-5AAB710825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 t="22127"/>
            <a:stretch/>
          </p:blipFill>
          <p:spPr>
            <a:xfrm>
              <a:off x="5077422" y="2373289"/>
              <a:ext cx="1141418" cy="888851"/>
            </a:xfrm>
            <a:prstGeom prst="rect">
              <a:avLst/>
            </a:prstGeom>
          </p:spPr>
        </p:pic>
        <p:pic>
          <p:nvPicPr>
            <p:cNvPr id="28" name="Picture 27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7F2D976F-4EE1-4345-BA1C-4AD0FE6344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rcRect l="21809"/>
            <a:stretch/>
          </p:blipFill>
          <p:spPr>
            <a:xfrm>
              <a:off x="5427523" y="1960509"/>
              <a:ext cx="501322" cy="480866"/>
            </a:xfrm>
            <a:prstGeom prst="rect">
              <a:avLst/>
            </a:prstGeom>
          </p:spPr>
        </p:pic>
        <p:pic>
          <p:nvPicPr>
            <p:cNvPr id="42" name="Graphic 41" descr="Thought bubble outline">
              <a:extLst>
                <a:ext uri="{FF2B5EF4-FFF2-40B4-BE49-F238E27FC236}">
                  <a16:creationId xmlns:a16="http://schemas.microsoft.com/office/drawing/2014/main" id="{663D9C53-2091-6147-9B5F-7CFB603FC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66333" y="1242960"/>
              <a:ext cx="758507" cy="1049971"/>
            </a:xfrm>
            <a:prstGeom prst="rect">
              <a:avLst/>
            </a:prstGeom>
          </p:spPr>
        </p:pic>
        <p:pic>
          <p:nvPicPr>
            <p:cNvPr id="43" name="Graphic 42" descr="Question mark with solid fill">
              <a:extLst>
                <a:ext uri="{FF2B5EF4-FFF2-40B4-BE49-F238E27FC236}">
                  <a16:creationId xmlns:a16="http://schemas.microsoft.com/office/drawing/2014/main" id="{93453D61-831E-484F-A735-E5FAAF610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937685" y="1437417"/>
              <a:ext cx="415802" cy="415802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02248A2-AB37-9346-81FE-698F7B65C7F2}"/>
              </a:ext>
            </a:extLst>
          </p:cNvPr>
          <p:cNvSpPr txBox="1"/>
          <p:nvPr/>
        </p:nvSpPr>
        <p:spPr>
          <a:xfrm>
            <a:off x="2528502" y="2121320"/>
            <a:ext cx="1166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How? When? For what?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F956B3E-F233-FB40-BA27-D4013C7D4205}"/>
              </a:ext>
            </a:extLst>
          </p:cNvPr>
          <p:cNvGrpSpPr/>
          <p:nvPr/>
        </p:nvGrpSpPr>
        <p:grpSpPr>
          <a:xfrm>
            <a:off x="1676543" y="1769467"/>
            <a:ext cx="614202" cy="647387"/>
            <a:chOff x="5809458" y="497517"/>
            <a:chExt cx="1866925" cy="1931881"/>
          </a:xfrm>
        </p:grpSpPr>
        <p:pic>
          <p:nvPicPr>
            <p:cNvPr id="34" name="Picture 3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D18714F-427A-2D42-A800-78851376D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 rot="1433801" flipH="1">
              <a:off x="6822949" y="997041"/>
              <a:ext cx="853434" cy="908483"/>
            </a:xfrm>
            <a:prstGeom prst="rect">
              <a:avLst/>
            </a:prstGeom>
          </p:spPr>
        </p:pic>
        <p:pic>
          <p:nvPicPr>
            <p:cNvPr id="35" name="Graphic 34" descr="Run with solid fill">
              <a:extLst>
                <a:ext uri="{FF2B5EF4-FFF2-40B4-BE49-F238E27FC236}">
                  <a16:creationId xmlns:a16="http://schemas.microsoft.com/office/drawing/2014/main" id="{7832184A-4C77-BE49-BD29-7CD1E953EB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 t="20291"/>
            <a:stretch/>
          </p:blipFill>
          <p:spPr>
            <a:xfrm>
              <a:off x="5840741" y="1516546"/>
              <a:ext cx="1145225" cy="912852"/>
            </a:xfrm>
            <a:prstGeom prst="rect">
              <a:avLst/>
            </a:prstGeom>
          </p:spPr>
        </p:pic>
        <p:pic>
          <p:nvPicPr>
            <p:cNvPr id="44" name="Graphic 43" descr="Thought bubble outline">
              <a:extLst>
                <a:ext uri="{FF2B5EF4-FFF2-40B4-BE49-F238E27FC236}">
                  <a16:creationId xmlns:a16="http://schemas.microsoft.com/office/drawing/2014/main" id="{9055F427-E774-744F-83A9-7C5BDC422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5809458" y="497517"/>
              <a:ext cx="790542" cy="1049971"/>
            </a:xfrm>
            <a:prstGeom prst="rect">
              <a:avLst/>
            </a:prstGeom>
          </p:spPr>
        </p:pic>
        <p:pic>
          <p:nvPicPr>
            <p:cNvPr id="45" name="Graphic 44" descr="Question mark with solid fill">
              <a:extLst>
                <a:ext uri="{FF2B5EF4-FFF2-40B4-BE49-F238E27FC236}">
                  <a16:creationId xmlns:a16="http://schemas.microsoft.com/office/drawing/2014/main" id="{645B6CEF-51A8-9144-9061-76C6254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010295" y="684118"/>
              <a:ext cx="415802" cy="415802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38622D4D-E18C-AF4C-BFB2-5047C730DD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 l="28265"/>
            <a:stretch/>
          </p:blipFill>
          <p:spPr>
            <a:xfrm rot="1177692">
              <a:off x="6470196" y="1191847"/>
              <a:ext cx="410649" cy="429342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B0C8EA3B-29A8-9B45-B167-9831D2B231C6}"/>
              </a:ext>
            </a:extLst>
          </p:cNvPr>
          <p:cNvSpPr txBox="1"/>
          <p:nvPr/>
        </p:nvSpPr>
        <p:spPr>
          <a:xfrm>
            <a:off x="2372586" y="703869"/>
            <a:ext cx="2091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Verbal hypothesis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F984CA-4AA1-904F-BB4E-69C5187F365E}"/>
              </a:ext>
            </a:extLst>
          </p:cNvPr>
          <p:cNvSpPr txBox="1"/>
          <p:nvPr/>
        </p:nvSpPr>
        <p:spPr>
          <a:xfrm>
            <a:off x="5059353" y="725510"/>
            <a:ext cx="196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Collection of data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7E563FD-78B0-FF49-A5A3-AEE27E9F2B0F}"/>
              </a:ext>
            </a:extLst>
          </p:cNvPr>
          <p:cNvSpPr txBox="1"/>
          <p:nvPr/>
        </p:nvSpPr>
        <p:spPr>
          <a:xfrm>
            <a:off x="6315327" y="2065504"/>
            <a:ext cx="2425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Modelling: hypothesis to math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1B842C7-787F-B54C-876B-412B61A111F9}"/>
              </a:ext>
            </a:extLst>
          </p:cNvPr>
          <p:cNvSpPr txBox="1"/>
          <p:nvPr/>
        </p:nvSpPr>
        <p:spPr>
          <a:xfrm>
            <a:off x="4463972" y="3125672"/>
            <a:ext cx="20522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Explore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Inference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Prediction</a:t>
            </a: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9A8CEBC-53F7-1246-9E62-823F2F72E273}"/>
              </a:ext>
            </a:extLst>
          </p:cNvPr>
          <p:cNvSpPr/>
          <p:nvPr/>
        </p:nvSpPr>
        <p:spPr>
          <a:xfrm rot="17054415">
            <a:off x="1315983" y="1119399"/>
            <a:ext cx="1963383" cy="1560536"/>
          </a:xfrm>
          <a:prstGeom prst="arc">
            <a:avLst>
              <a:gd name="adj1" fmla="val 16200000"/>
              <a:gd name="adj2" fmla="val 21052121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F659C7-7E64-3A45-A232-C268855C1475}"/>
              </a:ext>
            </a:extLst>
          </p:cNvPr>
          <p:cNvCxnSpPr/>
          <p:nvPr/>
        </p:nvCxnSpPr>
        <p:spPr>
          <a:xfrm>
            <a:off x="4167893" y="910515"/>
            <a:ext cx="915308" cy="0"/>
          </a:xfrm>
          <a:prstGeom prst="line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D26C350-4AB4-DC47-886B-6CA11B6FC650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3695002" y="2582985"/>
            <a:ext cx="889444" cy="703022"/>
          </a:xfrm>
          <a:prstGeom prst="line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A0392C7-083B-A146-A9F5-4573F64426D0}"/>
              </a:ext>
            </a:extLst>
          </p:cNvPr>
          <p:cNvCxnSpPr>
            <a:cxnSpLocks/>
          </p:cNvCxnSpPr>
          <p:nvPr/>
        </p:nvCxnSpPr>
        <p:spPr>
          <a:xfrm flipH="1" flipV="1">
            <a:off x="3528000" y="1080000"/>
            <a:ext cx="1045693" cy="2791135"/>
          </a:xfrm>
          <a:prstGeom prst="line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E7CF575-B23C-5F44-B6D6-BE8805E3DE60}"/>
              </a:ext>
            </a:extLst>
          </p:cNvPr>
          <p:cNvCxnSpPr>
            <a:cxnSpLocks/>
          </p:cNvCxnSpPr>
          <p:nvPr/>
        </p:nvCxnSpPr>
        <p:spPr>
          <a:xfrm flipH="1">
            <a:off x="3629891" y="4392000"/>
            <a:ext cx="947543" cy="0"/>
          </a:xfrm>
          <a:prstGeom prst="line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9B0E576-BE84-7844-B995-A22C86FA4B2D}"/>
              </a:ext>
            </a:extLst>
          </p:cNvPr>
          <p:cNvSpPr txBox="1"/>
          <p:nvPr/>
        </p:nvSpPr>
        <p:spPr>
          <a:xfrm>
            <a:off x="2063604" y="4101023"/>
            <a:ext cx="1458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Go beyond observations</a:t>
            </a:r>
          </a:p>
        </p:txBody>
      </p:sp>
      <p:sp>
        <p:nvSpPr>
          <p:cNvPr id="60" name="Google Shape;63;p14">
            <a:extLst>
              <a:ext uri="{FF2B5EF4-FFF2-40B4-BE49-F238E27FC236}">
                <a16:creationId xmlns:a16="http://schemas.microsoft.com/office/drawing/2014/main" id="{669A1D97-EA91-C548-BA40-EB36BDED5A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6244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Understanding nature</a:t>
            </a:r>
            <a:endParaRPr dirty="0"/>
          </a:p>
        </p:txBody>
      </p:sp>
      <p:sp>
        <p:nvSpPr>
          <p:cNvPr id="61" name="Right Brace 60">
            <a:extLst>
              <a:ext uri="{FF2B5EF4-FFF2-40B4-BE49-F238E27FC236}">
                <a16:creationId xmlns:a16="http://schemas.microsoft.com/office/drawing/2014/main" id="{714B4E1A-10CB-1C43-8F3D-7AD8D4A014B4}"/>
              </a:ext>
            </a:extLst>
          </p:cNvPr>
          <p:cNvSpPr/>
          <p:nvPr/>
        </p:nvSpPr>
        <p:spPr>
          <a:xfrm>
            <a:off x="7035475" y="2989266"/>
            <a:ext cx="475989" cy="1963384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id="{96ECF772-BDBF-3B47-B0AF-C18F29596E7B}"/>
              </a:ext>
            </a:extLst>
          </p:cNvPr>
          <p:cNvSpPr/>
          <p:nvPr/>
        </p:nvSpPr>
        <p:spPr>
          <a:xfrm rot="1264202">
            <a:off x="5288278" y="758748"/>
            <a:ext cx="2928629" cy="1560536"/>
          </a:xfrm>
          <a:prstGeom prst="arc">
            <a:avLst>
              <a:gd name="adj1" fmla="val 16200000"/>
              <a:gd name="adj2" fmla="val 21054986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63" name="Arc 62">
            <a:extLst>
              <a:ext uri="{FF2B5EF4-FFF2-40B4-BE49-F238E27FC236}">
                <a16:creationId xmlns:a16="http://schemas.microsoft.com/office/drawing/2014/main" id="{47FB9BC5-8797-ED40-8C0C-91F64F66BB3B}"/>
              </a:ext>
            </a:extLst>
          </p:cNvPr>
          <p:cNvSpPr/>
          <p:nvPr/>
        </p:nvSpPr>
        <p:spPr>
          <a:xfrm rot="5400000">
            <a:off x="6283382" y="2026808"/>
            <a:ext cx="2348991" cy="1560536"/>
          </a:xfrm>
          <a:prstGeom prst="arc">
            <a:avLst>
              <a:gd name="adj1" fmla="val 16199989"/>
              <a:gd name="adj2" fmla="val 21135222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6111E2-1B66-5540-BCED-A3E5DA8EB7A0}"/>
              </a:ext>
            </a:extLst>
          </p:cNvPr>
          <p:cNvSpPr txBox="1"/>
          <p:nvPr/>
        </p:nvSpPr>
        <p:spPr>
          <a:xfrm>
            <a:off x="8654143" y="4603000"/>
            <a:ext cx="315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47940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274392" y="34539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From simple to complex models</a:t>
            </a:r>
            <a:endParaRPr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F95E44-AE9C-5B4C-BB43-7D8D859EA894}"/>
              </a:ext>
            </a:extLst>
          </p:cNvPr>
          <p:cNvSpPr txBox="1"/>
          <p:nvPr/>
        </p:nvSpPr>
        <p:spPr>
          <a:xfrm>
            <a:off x="503138" y="2612765"/>
            <a:ext cx="50654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 err="1">
                <a:latin typeface="Georgia" panose="02040502050405020303" pitchFamily="18" charset="0"/>
              </a:rPr>
              <a:t>Lotka</a:t>
            </a:r>
            <a:r>
              <a:rPr lang="en-GB" sz="1100" dirty="0">
                <a:latin typeface="Georgia" panose="02040502050405020303" pitchFamily="18" charset="0"/>
              </a:rPr>
              <a:t> 1926; Volterra 1926, 1928, 1931; </a:t>
            </a:r>
            <a:r>
              <a:rPr lang="en-GB" sz="1100" dirty="0" err="1">
                <a:latin typeface="Georgia" panose="02040502050405020303" pitchFamily="18" charset="0"/>
              </a:rPr>
              <a:t>Gause</a:t>
            </a:r>
            <a:r>
              <a:rPr lang="en-GB" sz="1100" dirty="0">
                <a:latin typeface="Georgia" panose="02040502050405020303" pitchFamily="18" charset="0"/>
              </a:rPr>
              <a:t> 1932; </a:t>
            </a:r>
            <a:r>
              <a:rPr lang="en-GB" sz="1100" dirty="0" err="1">
                <a:latin typeface="Georgia" panose="02040502050405020303" pitchFamily="18" charset="0"/>
              </a:rPr>
              <a:t>Gause</a:t>
            </a:r>
            <a:r>
              <a:rPr lang="en-GB" sz="1100" dirty="0">
                <a:latin typeface="Georgia" panose="02040502050405020303" pitchFamily="18" charset="0"/>
              </a:rPr>
              <a:t> and Witt 1935</a:t>
            </a:r>
            <a:endParaRPr lang="en-GB" sz="11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7AEF4E-CFCC-D541-811D-3D9CFE7E97BD}"/>
                  </a:ext>
                </a:extLst>
              </p:cNvPr>
              <p:cNvSpPr txBox="1"/>
              <p:nvPr/>
            </p:nvSpPr>
            <p:spPr>
              <a:xfrm>
                <a:off x="137232" y="1536510"/>
                <a:ext cx="4109933" cy="8180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7AEF4E-CFCC-D541-811D-3D9CFE7E9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32" y="1536510"/>
                <a:ext cx="4109933" cy="818044"/>
              </a:xfrm>
              <a:prstGeom prst="rect">
                <a:avLst/>
              </a:prstGeom>
              <a:blipFill>
                <a:blip r:embed="rId3"/>
                <a:stretch>
                  <a:fillRect b="-363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F028270F-DF7C-DE4E-B018-3B57D5F1184F}"/>
              </a:ext>
            </a:extLst>
          </p:cNvPr>
          <p:cNvSpPr/>
          <p:nvPr/>
        </p:nvSpPr>
        <p:spPr>
          <a:xfrm>
            <a:off x="6633144" y="1976254"/>
            <a:ext cx="302075" cy="2880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52FBDD4-DAA5-734E-9514-DF4DB0C5BBA5}"/>
              </a:ext>
            </a:extLst>
          </p:cNvPr>
          <p:cNvSpPr/>
          <p:nvPr/>
        </p:nvSpPr>
        <p:spPr>
          <a:xfrm>
            <a:off x="7879548" y="2002546"/>
            <a:ext cx="302075" cy="2880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B21050B6-FB22-234A-8ECE-CDA244A67812}"/>
              </a:ext>
            </a:extLst>
          </p:cNvPr>
          <p:cNvSpPr/>
          <p:nvPr/>
        </p:nvSpPr>
        <p:spPr>
          <a:xfrm>
            <a:off x="6828670" y="1526543"/>
            <a:ext cx="1188027" cy="463477"/>
          </a:xfrm>
          <a:custGeom>
            <a:avLst/>
            <a:gdLst>
              <a:gd name="connsiteX0" fmla="*/ 0 w 2041743"/>
              <a:gd name="connsiteY0" fmla="*/ 450951 h 463477"/>
              <a:gd name="connsiteX1" fmla="*/ 1027134 w 2041743"/>
              <a:gd name="connsiteY1" fmla="*/ 14 h 463477"/>
              <a:gd name="connsiteX2" fmla="*/ 2041743 w 2041743"/>
              <a:gd name="connsiteY2" fmla="*/ 463477 h 463477"/>
              <a:gd name="connsiteX3" fmla="*/ 2041743 w 2041743"/>
              <a:gd name="connsiteY3" fmla="*/ 463477 h 463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1743" h="463477">
                <a:moveTo>
                  <a:pt x="0" y="450951"/>
                </a:moveTo>
                <a:cubicBezTo>
                  <a:pt x="343422" y="224438"/>
                  <a:pt x="686844" y="-2074"/>
                  <a:pt x="1027134" y="14"/>
                </a:cubicBezTo>
                <a:cubicBezTo>
                  <a:pt x="1367424" y="2102"/>
                  <a:pt x="2041743" y="463477"/>
                  <a:pt x="2041743" y="463477"/>
                </a:cubicBezTo>
                <a:lnTo>
                  <a:pt x="2041743" y="463477"/>
                </a:lnTo>
              </a:path>
            </a:pathLst>
          </a:custGeom>
          <a:noFill/>
          <a:ln>
            <a:solidFill>
              <a:schemeClr val="tx1"/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30ABE5C-CE16-F74B-8997-90C946EBDB7C}"/>
              </a:ext>
            </a:extLst>
          </p:cNvPr>
          <p:cNvSpPr/>
          <p:nvPr/>
        </p:nvSpPr>
        <p:spPr>
          <a:xfrm rot="10800000">
            <a:off x="6842555" y="2318676"/>
            <a:ext cx="1188029" cy="463477"/>
          </a:xfrm>
          <a:custGeom>
            <a:avLst/>
            <a:gdLst>
              <a:gd name="connsiteX0" fmla="*/ 0 w 2041743"/>
              <a:gd name="connsiteY0" fmla="*/ 450951 h 463477"/>
              <a:gd name="connsiteX1" fmla="*/ 1027134 w 2041743"/>
              <a:gd name="connsiteY1" fmla="*/ 14 h 463477"/>
              <a:gd name="connsiteX2" fmla="*/ 2041743 w 2041743"/>
              <a:gd name="connsiteY2" fmla="*/ 463477 h 463477"/>
              <a:gd name="connsiteX3" fmla="*/ 2041743 w 2041743"/>
              <a:gd name="connsiteY3" fmla="*/ 463477 h 463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1743" h="463477">
                <a:moveTo>
                  <a:pt x="0" y="450951"/>
                </a:moveTo>
                <a:cubicBezTo>
                  <a:pt x="343422" y="224438"/>
                  <a:pt x="686844" y="-2074"/>
                  <a:pt x="1027134" y="14"/>
                </a:cubicBezTo>
                <a:cubicBezTo>
                  <a:pt x="1367424" y="2102"/>
                  <a:pt x="2041743" y="463477"/>
                  <a:pt x="2041743" y="463477"/>
                </a:cubicBezTo>
                <a:lnTo>
                  <a:pt x="2041743" y="463477"/>
                </a:lnTo>
              </a:path>
            </a:pathLst>
          </a:custGeom>
          <a:noFill/>
          <a:ln>
            <a:solidFill>
              <a:schemeClr val="tx1"/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A0A611-B29A-0142-A7FE-3F279DADD693}"/>
                  </a:ext>
                </a:extLst>
              </p:cNvPr>
              <p:cNvSpPr txBox="1"/>
              <p:nvPr/>
            </p:nvSpPr>
            <p:spPr>
              <a:xfrm>
                <a:off x="7067051" y="2374534"/>
                <a:ext cx="739035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A0A611-B29A-0142-A7FE-3F279DADD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051" y="2374534"/>
                <a:ext cx="739035" cy="307777"/>
              </a:xfrm>
              <a:prstGeom prst="rect">
                <a:avLst/>
              </a:prstGeom>
              <a:blipFill>
                <a:blip r:embed="rId4"/>
                <a:stretch>
                  <a:fillRect b="-16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C5AEF21-4223-B842-ACC1-E7F08D866744}"/>
                  </a:ext>
                </a:extLst>
              </p:cNvPr>
              <p:cNvSpPr txBox="1"/>
              <p:nvPr/>
            </p:nvSpPr>
            <p:spPr>
              <a:xfrm>
                <a:off x="7067050" y="1487355"/>
                <a:ext cx="739035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C5AEF21-4223-B842-ACC1-E7F08D866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050" y="1487355"/>
                <a:ext cx="739035" cy="307777"/>
              </a:xfrm>
              <a:prstGeom prst="rect">
                <a:avLst/>
              </a:prstGeom>
              <a:blipFill>
                <a:blip r:embed="rId5"/>
                <a:stretch>
                  <a:fillRect b="-16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eform 32">
            <a:extLst>
              <a:ext uri="{FF2B5EF4-FFF2-40B4-BE49-F238E27FC236}">
                <a16:creationId xmlns:a16="http://schemas.microsoft.com/office/drawing/2014/main" id="{666F7653-A12B-C147-924B-117A356C70A5}"/>
              </a:ext>
            </a:extLst>
          </p:cNvPr>
          <p:cNvSpPr/>
          <p:nvPr/>
        </p:nvSpPr>
        <p:spPr>
          <a:xfrm rot="1628220">
            <a:off x="6368391" y="2167936"/>
            <a:ext cx="413687" cy="425909"/>
          </a:xfrm>
          <a:custGeom>
            <a:avLst/>
            <a:gdLst>
              <a:gd name="connsiteX0" fmla="*/ 187923 w 413687"/>
              <a:gd name="connsiteY0" fmla="*/ 0 h 425909"/>
              <a:gd name="connsiteX1" fmla="*/ 33 w 413687"/>
              <a:gd name="connsiteY1" fmla="*/ 225469 h 425909"/>
              <a:gd name="connsiteX2" fmla="*/ 200449 w 413687"/>
              <a:gd name="connsiteY2" fmla="*/ 425885 h 425909"/>
              <a:gd name="connsiteX3" fmla="*/ 413392 w 413687"/>
              <a:gd name="connsiteY3" fmla="*/ 212943 h 425909"/>
              <a:gd name="connsiteX4" fmla="*/ 250553 w 413687"/>
              <a:gd name="connsiteY4" fmla="*/ 50105 h 425909"/>
              <a:gd name="connsiteX5" fmla="*/ 250553 w 413687"/>
              <a:gd name="connsiteY5" fmla="*/ 50105 h 42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687" h="425909">
                <a:moveTo>
                  <a:pt x="187923" y="0"/>
                </a:moveTo>
                <a:cubicBezTo>
                  <a:pt x="92934" y="77244"/>
                  <a:pt x="-2055" y="154488"/>
                  <a:pt x="33" y="225469"/>
                </a:cubicBezTo>
                <a:cubicBezTo>
                  <a:pt x="2121" y="296450"/>
                  <a:pt x="131556" y="427973"/>
                  <a:pt x="200449" y="425885"/>
                </a:cubicBezTo>
                <a:cubicBezTo>
                  <a:pt x="269342" y="423797"/>
                  <a:pt x="405041" y="275573"/>
                  <a:pt x="413392" y="212943"/>
                </a:cubicBezTo>
                <a:cubicBezTo>
                  <a:pt x="421743" y="150313"/>
                  <a:pt x="250553" y="50105"/>
                  <a:pt x="250553" y="50105"/>
                </a:cubicBezTo>
                <a:lnTo>
                  <a:pt x="250553" y="50105"/>
                </a:lnTo>
              </a:path>
            </a:pathLst>
          </a:custGeom>
          <a:noFill/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AD3096EF-E0F7-6F48-B86A-B9D591A62E01}"/>
              </a:ext>
            </a:extLst>
          </p:cNvPr>
          <p:cNvSpPr/>
          <p:nvPr/>
        </p:nvSpPr>
        <p:spPr>
          <a:xfrm rot="18678356" flipH="1">
            <a:off x="8095798" y="2141600"/>
            <a:ext cx="475802" cy="425909"/>
          </a:xfrm>
          <a:custGeom>
            <a:avLst/>
            <a:gdLst>
              <a:gd name="connsiteX0" fmla="*/ 187923 w 413687"/>
              <a:gd name="connsiteY0" fmla="*/ 0 h 425909"/>
              <a:gd name="connsiteX1" fmla="*/ 33 w 413687"/>
              <a:gd name="connsiteY1" fmla="*/ 225469 h 425909"/>
              <a:gd name="connsiteX2" fmla="*/ 200449 w 413687"/>
              <a:gd name="connsiteY2" fmla="*/ 425885 h 425909"/>
              <a:gd name="connsiteX3" fmla="*/ 413392 w 413687"/>
              <a:gd name="connsiteY3" fmla="*/ 212943 h 425909"/>
              <a:gd name="connsiteX4" fmla="*/ 250553 w 413687"/>
              <a:gd name="connsiteY4" fmla="*/ 50105 h 425909"/>
              <a:gd name="connsiteX5" fmla="*/ 250553 w 413687"/>
              <a:gd name="connsiteY5" fmla="*/ 50105 h 42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687" h="425909">
                <a:moveTo>
                  <a:pt x="187923" y="0"/>
                </a:moveTo>
                <a:cubicBezTo>
                  <a:pt x="92934" y="77244"/>
                  <a:pt x="-2055" y="154488"/>
                  <a:pt x="33" y="225469"/>
                </a:cubicBezTo>
                <a:cubicBezTo>
                  <a:pt x="2121" y="296450"/>
                  <a:pt x="131556" y="427973"/>
                  <a:pt x="200449" y="425885"/>
                </a:cubicBezTo>
                <a:cubicBezTo>
                  <a:pt x="269342" y="423797"/>
                  <a:pt x="405041" y="275573"/>
                  <a:pt x="413392" y="212943"/>
                </a:cubicBezTo>
                <a:cubicBezTo>
                  <a:pt x="421743" y="150313"/>
                  <a:pt x="250553" y="50105"/>
                  <a:pt x="250553" y="50105"/>
                </a:cubicBezTo>
                <a:lnTo>
                  <a:pt x="250553" y="50105"/>
                </a:lnTo>
              </a:path>
            </a:pathLst>
          </a:custGeom>
          <a:noFill/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B2A869B-F2D9-B242-82DB-4B63681086F9}"/>
                  </a:ext>
                </a:extLst>
              </p:cNvPr>
              <p:cNvSpPr txBox="1"/>
              <p:nvPr/>
            </p:nvSpPr>
            <p:spPr>
              <a:xfrm>
                <a:off x="6205716" y="2154120"/>
                <a:ext cx="7390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B2A869B-F2D9-B242-82DB-4B6368108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716" y="2154120"/>
                <a:ext cx="739035" cy="307777"/>
              </a:xfrm>
              <a:prstGeom prst="rect">
                <a:avLst/>
              </a:prstGeom>
              <a:blipFill>
                <a:blip r:embed="rId6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0A16565-7F79-DF4D-8D47-721F23F37445}"/>
                  </a:ext>
                </a:extLst>
              </p:cNvPr>
              <p:cNvSpPr txBox="1"/>
              <p:nvPr/>
            </p:nvSpPr>
            <p:spPr>
              <a:xfrm>
                <a:off x="8016694" y="2129670"/>
                <a:ext cx="739035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0A16565-7F79-DF4D-8D47-721F23F37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694" y="2129670"/>
                <a:ext cx="739035" cy="307777"/>
              </a:xfrm>
              <a:prstGeom prst="rect">
                <a:avLst/>
              </a:prstGeom>
              <a:blipFill>
                <a:blip r:embed="rId7"/>
                <a:stretch>
                  <a:fillRect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76FBFC9-79E5-E145-B60E-A9E6D02F1AE9}"/>
                  </a:ext>
                </a:extLst>
              </p:cNvPr>
              <p:cNvSpPr txBox="1"/>
              <p:nvPr/>
            </p:nvSpPr>
            <p:spPr>
              <a:xfrm>
                <a:off x="4118657" y="1622662"/>
                <a:ext cx="221285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N density</a:t>
                </a:r>
              </a:p>
              <a:p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/>
                  <a:t> interaction</a:t>
                </a:r>
              </a:p>
              <a:p>
                <a:r>
                  <a:rPr lang="en-GB" dirty="0"/>
                  <a:t>r intrinsic growth rate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76FBFC9-79E5-E145-B60E-A9E6D02F1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657" y="1622662"/>
                <a:ext cx="2212850" cy="1200329"/>
              </a:xfrm>
              <a:prstGeom prst="rect">
                <a:avLst/>
              </a:prstGeom>
              <a:blipFill>
                <a:blip r:embed="rId8"/>
                <a:stretch>
                  <a:fillRect l="-2286" t="-2083" r="-1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35C6948-8FE3-F747-9C8B-D15B3C04C375}"/>
              </a:ext>
            </a:extLst>
          </p:cNvPr>
          <p:cNvSpPr txBox="1"/>
          <p:nvPr/>
        </p:nvSpPr>
        <p:spPr>
          <a:xfrm>
            <a:off x="8654143" y="4603000"/>
            <a:ext cx="315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CF1997-A39D-C44D-9D3D-19AA05F8B693}"/>
              </a:ext>
            </a:extLst>
          </p:cNvPr>
          <p:cNvSpPr txBox="1"/>
          <p:nvPr/>
        </p:nvSpPr>
        <p:spPr>
          <a:xfrm>
            <a:off x="420829" y="1054909"/>
            <a:ext cx="882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First phenomenological equations with species interactions</a:t>
            </a:r>
          </a:p>
        </p:txBody>
      </p:sp>
    </p:spTree>
    <p:extLst>
      <p:ext uri="{BB962C8B-B14F-4D97-AF65-F5344CB8AC3E}">
        <p14:creationId xmlns:p14="http://schemas.microsoft.com/office/powerpoint/2010/main" val="2149255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274392" y="34539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From simple to complex models</a:t>
            </a:r>
            <a:endParaRPr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F95E44-AE9C-5B4C-BB43-7D8D859EA894}"/>
              </a:ext>
            </a:extLst>
          </p:cNvPr>
          <p:cNvSpPr txBox="1"/>
          <p:nvPr/>
        </p:nvSpPr>
        <p:spPr>
          <a:xfrm>
            <a:off x="503138" y="2612765"/>
            <a:ext cx="50654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 err="1">
                <a:latin typeface="Georgia" panose="02040502050405020303" pitchFamily="18" charset="0"/>
              </a:rPr>
              <a:t>Lotka</a:t>
            </a:r>
            <a:r>
              <a:rPr lang="en-GB" sz="1100" dirty="0">
                <a:latin typeface="Georgia" panose="02040502050405020303" pitchFamily="18" charset="0"/>
              </a:rPr>
              <a:t> 1926; Volterra 1926, 1928, 1931; </a:t>
            </a:r>
            <a:r>
              <a:rPr lang="en-GB" sz="1100" dirty="0" err="1">
                <a:latin typeface="Georgia" panose="02040502050405020303" pitchFamily="18" charset="0"/>
              </a:rPr>
              <a:t>Gause</a:t>
            </a:r>
            <a:r>
              <a:rPr lang="en-GB" sz="1100" dirty="0">
                <a:latin typeface="Georgia" panose="02040502050405020303" pitchFamily="18" charset="0"/>
              </a:rPr>
              <a:t> 1932; </a:t>
            </a:r>
            <a:r>
              <a:rPr lang="en-GB" sz="1100" dirty="0" err="1">
                <a:latin typeface="Georgia" panose="02040502050405020303" pitchFamily="18" charset="0"/>
              </a:rPr>
              <a:t>Gause</a:t>
            </a:r>
            <a:r>
              <a:rPr lang="en-GB" sz="1100" dirty="0">
                <a:latin typeface="Georgia" panose="02040502050405020303" pitchFamily="18" charset="0"/>
              </a:rPr>
              <a:t> and Witt 1935</a:t>
            </a:r>
            <a:endParaRPr lang="en-GB" sz="11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7AEF4E-CFCC-D541-811D-3D9CFE7E97BD}"/>
                  </a:ext>
                </a:extLst>
              </p:cNvPr>
              <p:cNvSpPr txBox="1"/>
              <p:nvPr/>
            </p:nvSpPr>
            <p:spPr>
              <a:xfrm>
                <a:off x="137232" y="1536510"/>
                <a:ext cx="4109933" cy="8180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7AEF4E-CFCC-D541-811D-3D9CFE7E9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32" y="1536510"/>
                <a:ext cx="4109933" cy="818044"/>
              </a:xfrm>
              <a:prstGeom prst="rect">
                <a:avLst/>
              </a:prstGeom>
              <a:blipFill>
                <a:blip r:embed="rId3"/>
                <a:stretch>
                  <a:fillRect b="-363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F028270F-DF7C-DE4E-B018-3B57D5F1184F}"/>
              </a:ext>
            </a:extLst>
          </p:cNvPr>
          <p:cNvSpPr/>
          <p:nvPr/>
        </p:nvSpPr>
        <p:spPr>
          <a:xfrm>
            <a:off x="6633144" y="1976254"/>
            <a:ext cx="302075" cy="2880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52FBDD4-DAA5-734E-9514-DF4DB0C5BBA5}"/>
              </a:ext>
            </a:extLst>
          </p:cNvPr>
          <p:cNvSpPr/>
          <p:nvPr/>
        </p:nvSpPr>
        <p:spPr>
          <a:xfrm>
            <a:off x="7879548" y="2002546"/>
            <a:ext cx="302075" cy="2880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B21050B6-FB22-234A-8ECE-CDA244A67812}"/>
              </a:ext>
            </a:extLst>
          </p:cNvPr>
          <p:cNvSpPr/>
          <p:nvPr/>
        </p:nvSpPr>
        <p:spPr>
          <a:xfrm>
            <a:off x="6828670" y="1526543"/>
            <a:ext cx="1188027" cy="463477"/>
          </a:xfrm>
          <a:custGeom>
            <a:avLst/>
            <a:gdLst>
              <a:gd name="connsiteX0" fmla="*/ 0 w 2041743"/>
              <a:gd name="connsiteY0" fmla="*/ 450951 h 463477"/>
              <a:gd name="connsiteX1" fmla="*/ 1027134 w 2041743"/>
              <a:gd name="connsiteY1" fmla="*/ 14 h 463477"/>
              <a:gd name="connsiteX2" fmla="*/ 2041743 w 2041743"/>
              <a:gd name="connsiteY2" fmla="*/ 463477 h 463477"/>
              <a:gd name="connsiteX3" fmla="*/ 2041743 w 2041743"/>
              <a:gd name="connsiteY3" fmla="*/ 463477 h 463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1743" h="463477">
                <a:moveTo>
                  <a:pt x="0" y="450951"/>
                </a:moveTo>
                <a:cubicBezTo>
                  <a:pt x="343422" y="224438"/>
                  <a:pt x="686844" y="-2074"/>
                  <a:pt x="1027134" y="14"/>
                </a:cubicBezTo>
                <a:cubicBezTo>
                  <a:pt x="1367424" y="2102"/>
                  <a:pt x="2041743" y="463477"/>
                  <a:pt x="2041743" y="463477"/>
                </a:cubicBezTo>
                <a:lnTo>
                  <a:pt x="2041743" y="463477"/>
                </a:lnTo>
              </a:path>
            </a:pathLst>
          </a:custGeom>
          <a:noFill/>
          <a:ln>
            <a:solidFill>
              <a:schemeClr val="tx1"/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30ABE5C-CE16-F74B-8997-90C946EBDB7C}"/>
              </a:ext>
            </a:extLst>
          </p:cNvPr>
          <p:cNvSpPr/>
          <p:nvPr/>
        </p:nvSpPr>
        <p:spPr>
          <a:xfrm rot="10800000">
            <a:off x="6842555" y="2318676"/>
            <a:ext cx="1188029" cy="463477"/>
          </a:xfrm>
          <a:custGeom>
            <a:avLst/>
            <a:gdLst>
              <a:gd name="connsiteX0" fmla="*/ 0 w 2041743"/>
              <a:gd name="connsiteY0" fmla="*/ 450951 h 463477"/>
              <a:gd name="connsiteX1" fmla="*/ 1027134 w 2041743"/>
              <a:gd name="connsiteY1" fmla="*/ 14 h 463477"/>
              <a:gd name="connsiteX2" fmla="*/ 2041743 w 2041743"/>
              <a:gd name="connsiteY2" fmla="*/ 463477 h 463477"/>
              <a:gd name="connsiteX3" fmla="*/ 2041743 w 2041743"/>
              <a:gd name="connsiteY3" fmla="*/ 463477 h 463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1743" h="463477">
                <a:moveTo>
                  <a:pt x="0" y="450951"/>
                </a:moveTo>
                <a:cubicBezTo>
                  <a:pt x="343422" y="224438"/>
                  <a:pt x="686844" y="-2074"/>
                  <a:pt x="1027134" y="14"/>
                </a:cubicBezTo>
                <a:cubicBezTo>
                  <a:pt x="1367424" y="2102"/>
                  <a:pt x="2041743" y="463477"/>
                  <a:pt x="2041743" y="463477"/>
                </a:cubicBezTo>
                <a:lnTo>
                  <a:pt x="2041743" y="463477"/>
                </a:lnTo>
              </a:path>
            </a:pathLst>
          </a:custGeom>
          <a:noFill/>
          <a:ln>
            <a:solidFill>
              <a:schemeClr val="tx1"/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A0A611-B29A-0142-A7FE-3F279DADD693}"/>
                  </a:ext>
                </a:extLst>
              </p:cNvPr>
              <p:cNvSpPr txBox="1"/>
              <p:nvPr/>
            </p:nvSpPr>
            <p:spPr>
              <a:xfrm>
                <a:off x="7067051" y="2374534"/>
                <a:ext cx="739035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A0A611-B29A-0142-A7FE-3F279DADD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051" y="2374534"/>
                <a:ext cx="739035" cy="307777"/>
              </a:xfrm>
              <a:prstGeom prst="rect">
                <a:avLst/>
              </a:prstGeom>
              <a:blipFill>
                <a:blip r:embed="rId4"/>
                <a:stretch>
                  <a:fillRect b="-16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C5AEF21-4223-B842-ACC1-E7F08D866744}"/>
                  </a:ext>
                </a:extLst>
              </p:cNvPr>
              <p:cNvSpPr txBox="1"/>
              <p:nvPr/>
            </p:nvSpPr>
            <p:spPr>
              <a:xfrm>
                <a:off x="7067050" y="1487355"/>
                <a:ext cx="739035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C5AEF21-4223-B842-ACC1-E7F08D866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050" y="1487355"/>
                <a:ext cx="739035" cy="307777"/>
              </a:xfrm>
              <a:prstGeom prst="rect">
                <a:avLst/>
              </a:prstGeom>
              <a:blipFill>
                <a:blip r:embed="rId5"/>
                <a:stretch>
                  <a:fillRect b="-16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eform 32">
            <a:extLst>
              <a:ext uri="{FF2B5EF4-FFF2-40B4-BE49-F238E27FC236}">
                <a16:creationId xmlns:a16="http://schemas.microsoft.com/office/drawing/2014/main" id="{666F7653-A12B-C147-924B-117A356C70A5}"/>
              </a:ext>
            </a:extLst>
          </p:cNvPr>
          <p:cNvSpPr/>
          <p:nvPr/>
        </p:nvSpPr>
        <p:spPr>
          <a:xfrm rot="1628220">
            <a:off x="6368391" y="2167936"/>
            <a:ext cx="413687" cy="425909"/>
          </a:xfrm>
          <a:custGeom>
            <a:avLst/>
            <a:gdLst>
              <a:gd name="connsiteX0" fmla="*/ 187923 w 413687"/>
              <a:gd name="connsiteY0" fmla="*/ 0 h 425909"/>
              <a:gd name="connsiteX1" fmla="*/ 33 w 413687"/>
              <a:gd name="connsiteY1" fmla="*/ 225469 h 425909"/>
              <a:gd name="connsiteX2" fmla="*/ 200449 w 413687"/>
              <a:gd name="connsiteY2" fmla="*/ 425885 h 425909"/>
              <a:gd name="connsiteX3" fmla="*/ 413392 w 413687"/>
              <a:gd name="connsiteY3" fmla="*/ 212943 h 425909"/>
              <a:gd name="connsiteX4" fmla="*/ 250553 w 413687"/>
              <a:gd name="connsiteY4" fmla="*/ 50105 h 425909"/>
              <a:gd name="connsiteX5" fmla="*/ 250553 w 413687"/>
              <a:gd name="connsiteY5" fmla="*/ 50105 h 42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687" h="425909">
                <a:moveTo>
                  <a:pt x="187923" y="0"/>
                </a:moveTo>
                <a:cubicBezTo>
                  <a:pt x="92934" y="77244"/>
                  <a:pt x="-2055" y="154488"/>
                  <a:pt x="33" y="225469"/>
                </a:cubicBezTo>
                <a:cubicBezTo>
                  <a:pt x="2121" y="296450"/>
                  <a:pt x="131556" y="427973"/>
                  <a:pt x="200449" y="425885"/>
                </a:cubicBezTo>
                <a:cubicBezTo>
                  <a:pt x="269342" y="423797"/>
                  <a:pt x="405041" y="275573"/>
                  <a:pt x="413392" y="212943"/>
                </a:cubicBezTo>
                <a:cubicBezTo>
                  <a:pt x="421743" y="150313"/>
                  <a:pt x="250553" y="50105"/>
                  <a:pt x="250553" y="50105"/>
                </a:cubicBezTo>
                <a:lnTo>
                  <a:pt x="250553" y="50105"/>
                </a:lnTo>
              </a:path>
            </a:pathLst>
          </a:custGeom>
          <a:noFill/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AD3096EF-E0F7-6F48-B86A-B9D591A62E01}"/>
              </a:ext>
            </a:extLst>
          </p:cNvPr>
          <p:cNvSpPr/>
          <p:nvPr/>
        </p:nvSpPr>
        <p:spPr>
          <a:xfrm rot="18678356" flipH="1">
            <a:off x="8095798" y="2141600"/>
            <a:ext cx="475802" cy="425909"/>
          </a:xfrm>
          <a:custGeom>
            <a:avLst/>
            <a:gdLst>
              <a:gd name="connsiteX0" fmla="*/ 187923 w 413687"/>
              <a:gd name="connsiteY0" fmla="*/ 0 h 425909"/>
              <a:gd name="connsiteX1" fmla="*/ 33 w 413687"/>
              <a:gd name="connsiteY1" fmla="*/ 225469 h 425909"/>
              <a:gd name="connsiteX2" fmla="*/ 200449 w 413687"/>
              <a:gd name="connsiteY2" fmla="*/ 425885 h 425909"/>
              <a:gd name="connsiteX3" fmla="*/ 413392 w 413687"/>
              <a:gd name="connsiteY3" fmla="*/ 212943 h 425909"/>
              <a:gd name="connsiteX4" fmla="*/ 250553 w 413687"/>
              <a:gd name="connsiteY4" fmla="*/ 50105 h 425909"/>
              <a:gd name="connsiteX5" fmla="*/ 250553 w 413687"/>
              <a:gd name="connsiteY5" fmla="*/ 50105 h 42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687" h="425909">
                <a:moveTo>
                  <a:pt x="187923" y="0"/>
                </a:moveTo>
                <a:cubicBezTo>
                  <a:pt x="92934" y="77244"/>
                  <a:pt x="-2055" y="154488"/>
                  <a:pt x="33" y="225469"/>
                </a:cubicBezTo>
                <a:cubicBezTo>
                  <a:pt x="2121" y="296450"/>
                  <a:pt x="131556" y="427973"/>
                  <a:pt x="200449" y="425885"/>
                </a:cubicBezTo>
                <a:cubicBezTo>
                  <a:pt x="269342" y="423797"/>
                  <a:pt x="405041" y="275573"/>
                  <a:pt x="413392" y="212943"/>
                </a:cubicBezTo>
                <a:cubicBezTo>
                  <a:pt x="421743" y="150313"/>
                  <a:pt x="250553" y="50105"/>
                  <a:pt x="250553" y="50105"/>
                </a:cubicBezTo>
                <a:lnTo>
                  <a:pt x="250553" y="50105"/>
                </a:lnTo>
              </a:path>
            </a:pathLst>
          </a:custGeom>
          <a:noFill/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B2A869B-F2D9-B242-82DB-4B63681086F9}"/>
                  </a:ext>
                </a:extLst>
              </p:cNvPr>
              <p:cNvSpPr txBox="1"/>
              <p:nvPr/>
            </p:nvSpPr>
            <p:spPr>
              <a:xfrm>
                <a:off x="6205716" y="2154120"/>
                <a:ext cx="7390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B2A869B-F2D9-B242-82DB-4B6368108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716" y="2154120"/>
                <a:ext cx="739035" cy="307777"/>
              </a:xfrm>
              <a:prstGeom prst="rect">
                <a:avLst/>
              </a:prstGeom>
              <a:blipFill>
                <a:blip r:embed="rId6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0A16565-7F79-DF4D-8D47-721F23F37445}"/>
                  </a:ext>
                </a:extLst>
              </p:cNvPr>
              <p:cNvSpPr txBox="1"/>
              <p:nvPr/>
            </p:nvSpPr>
            <p:spPr>
              <a:xfrm>
                <a:off x="8016694" y="2129670"/>
                <a:ext cx="739035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0A16565-7F79-DF4D-8D47-721F23F37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694" y="2129670"/>
                <a:ext cx="739035" cy="307777"/>
              </a:xfrm>
              <a:prstGeom prst="rect">
                <a:avLst/>
              </a:prstGeom>
              <a:blipFill>
                <a:blip r:embed="rId7"/>
                <a:stretch>
                  <a:fillRect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B44350C-A84F-5148-948C-68C388AD0473}"/>
              </a:ext>
            </a:extLst>
          </p:cNvPr>
          <p:cNvSpPr txBox="1"/>
          <p:nvPr/>
        </p:nvSpPr>
        <p:spPr>
          <a:xfrm>
            <a:off x="420829" y="1054909"/>
            <a:ext cx="882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First phenomenological equations with species interactions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76FBFC9-79E5-E145-B60E-A9E6D02F1AE9}"/>
                  </a:ext>
                </a:extLst>
              </p:cNvPr>
              <p:cNvSpPr txBox="1"/>
              <p:nvPr/>
            </p:nvSpPr>
            <p:spPr>
              <a:xfrm>
                <a:off x="4118657" y="1622662"/>
                <a:ext cx="221285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N density</a:t>
                </a:r>
              </a:p>
              <a:p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/>
                  <a:t> interaction</a:t>
                </a:r>
              </a:p>
              <a:p>
                <a:r>
                  <a:rPr lang="en-GB" dirty="0"/>
                  <a:t>r intrinsic growth rate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76FBFC9-79E5-E145-B60E-A9E6D02F1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657" y="1622662"/>
                <a:ext cx="2212850" cy="1200329"/>
              </a:xfrm>
              <a:prstGeom prst="rect">
                <a:avLst/>
              </a:prstGeom>
              <a:blipFill>
                <a:blip r:embed="rId8"/>
                <a:stretch>
                  <a:fillRect l="-2286" t="-2083" r="-1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35C6948-8FE3-F747-9C8B-D15B3C04C375}"/>
              </a:ext>
            </a:extLst>
          </p:cNvPr>
          <p:cNvSpPr txBox="1"/>
          <p:nvPr/>
        </p:nvSpPr>
        <p:spPr>
          <a:xfrm>
            <a:off x="8654143" y="4603000"/>
            <a:ext cx="315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0EE97E2-BF6D-E348-97E3-28E5D3E61C6A}"/>
                  </a:ext>
                </a:extLst>
              </p:cNvPr>
              <p:cNvSpPr txBox="1"/>
              <p:nvPr/>
            </p:nvSpPr>
            <p:spPr>
              <a:xfrm>
                <a:off x="420829" y="2909143"/>
                <a:ext cx="5065486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Demographic variables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𝐹𝑒𝑐𝑢𝑛𝑑𝑖𝑡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𝐺𝑒𝑟𝑚𝑖𝑛𝑎𝑡𝑖𝑜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𝑠𝑒𝑒𝑑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𝑠𝑢𝑟𝑣𝑖𝑣𝑎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..</m:t>
                    </m:r>
                  </m:oMath>
                </a14:m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Multispecies  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  + 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,..</m:t>
                    </m:r>
                  </m:oMath>
                </a14:m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Climate variable(s)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𝑇𝑒𝑚𝑝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𝑃𝑟𝑒𝑐𝑖𝑝𝑖𝑡𝑎𝑡𝑖𝑜𝑛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,..</m:t>
                      </m:r>
                    </m:oMath>
                  </m:oMathPara>
                </a14:m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0EE97E2-BF6D-E348-97E3-28E5D3E61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29" y="2909143"/>
                <a:ext cx="5065486" cy="3416320"/>
              </a:xfrm>
              <a:prstGeom prst="rect">
                <a:avLst/>
              </a:prstGeom>
              <a:blipFill>
                <a:blip r:embed="rId9"/>
                <a:stretch>
                  <a:fillRect l="-750" t="-3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7458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10680</TotalTime>
  <Words>2648</Words>
  <Application>Microsoft Macintosh PowerPoint</Application>
  <PresentationFormat>On-screen Show (16:9)</PresentationFormat>
  <Paragraphs>808</Paragraphs>
  <Slides>56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Felix Titling</vt:lpstr>
      <vt:lpstr>Georgia</vt:lpstr>
      <vt:lpstr>Lato</vt:lpstr>
      <vt:lpstr>Office Theme</vt:lpstr>
      <vt:lpstr>The balance between individual model complexity and the evaluation of species persistence </vt:lpstr>
      <vt:lpstr>PowerPoint Presentation</vt:lpstr>
      <vt:lpstr>PowerPoint Presentation</vt:lpstr>
      <vt:lpstr>Understanding nature</vt:lpstr>
      <vt:lpstr>Understanding nature</vt:lpstr>
      <vt:lpstr>Understanding nature</vt:lpstr>
      <vt:lpstr>Understanding nature</vt:lpstr>
      <vt:lpstr>From simple to complex models</vt:lpstr>
      <vt:lpstr>From simple to complex models</vt:lpstr>
      <vt:lpstr>From simple to complex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Story</vt:lpstr>
      <vt:lpstr>Data Story</vt:lpstr>
      <vt:lpstr>Data Story</vt:lpstr>
      <vt:lpstr>Data Story</vt:lpstr>
      <vt:lpstr>Data 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bayesian approach </vt:lpstr>
      <vt:lpstr>A sparsity approach: to choose or not to choose</vt:lpstr>
      <vt:lpstr>A sparsity approach: to choose or not to choose</vt:lpstr>
      <vt:lpstr>A sparsity approach: to choose or not to choose</vt:lpstr>
      <vt:lpstr>Preliminary fitting</vt:lpstr>
      <vt:lpstr>Preliminary fitting</vt:lpstr>
      <vt:lpstr>PowerPoint Presentation</vt:lpstr>
      <vt:lpstr>PowerPoint Presentation</vt:lpstr>
      <vt:lpstr>Complexity levels</vt:lpstr>
      <vt:lpstr>Specific complexity for specific species </vt:lpstr>
      <vt:lpstr>Specific complexity for specific species </vt:lpstr>
      <vt:lpstr>PowerPoint Presentation</vt:lpstr>
      <vt:lpstr>PowerPoint Presentation</vt:lpstr>
      <vt:lpstr>PowerPoint Presentation</vt:lpstr>
      <vt:lpstr>PowerPoint Presentation</vt:lpstr>
      <vt:lpstr>Grouping factors help to balance complexity </vt:lpstr>
      <vt:lpstr>Grouping factors help to balance complexity </vt:lpstr>
      <vt:lpstr>Specific complexity for who and when? </vt:lpstr>
      <vt:lpstr>Specific complexity for who and when? </vt:lpstr>
      <vt:lpstr>Specific complexity for who and when?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sparsity approach: to chose or not to chose</vt:lpstr>
      <vt:lpstr>Low complexity - class</vt:lpstr>
      <vt:lpstr>Low complexity – abundance </vt:lpstr>
      <vt:lpstr>Medium complexity - Family</vt:lpstr>
      <vt:lpstr>High complexity -Species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balance between individual model complexity and the evaluation of species persistence </dc:title>
  <cp:lastModifiedBy>Lisa Buche</cp:lastModifiedBy>
  <cp:revision>42</cp:revision>
  <dcterms:modified xsi:type="dcterms:W3CDTF">2021-10-21T13:21:33Z</dcterms:modified>
</cp:coreProperties>
</file>